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47"/>
  </p:notesMasterIdLst>
  <p:sldIdLst>
    <p:sldId id="256" r:id="rId2"/>
    <p:sldId id="257" r:id="rId3"/>
    <p:sldId id="258" r:id="rId4"/>
    <p:sldId id="379" r:id="rId5"/>
    <p:sldId id="273" r:id="rId6"/>
    <p:sldId id="260" r:id="rId7"/>
    <p:sldId id="265" r:id="rId8"/>
    <p:sldId id="341" r:id="rId9"/>
    <p:sldId id="343" r:id="rId10"/>
    <p:sldId id="344" r:id="rId11"/>
    <p:sldId id="345" r:id="rId12"/>
    <p:sldId id="346" r:id="rId13"/>
    <p:sldId id="347" r:id="rId14"/>
    <p:sldId id="348" r:id="rId15"/>
    <p:sldId id="349" r:id="rId16"/>
    <p:sldId id="350" r:id="rId17"/>
    <p:sldId id="351" r:id="rId18"/>
    <p:sldId id="352" r:id="rId19"/>
    <p:sldId id="353" r:id="rId20"/>
    <p:sldId id="354" r:id="rId21"/>
    <p:sldId id="355" r:id="rId22"/>
    <p:sldId id="356" r:id="rId23"/>
    <p:sldId id="357" r:id="rId24"/>
    <p:sldId id="362" r:id="rId25"/>
    <p:sldId id="359" r:id="rId26"/>
    <p:sldId id="360" r:id="rId27"/>
    <p:sldId id="361" r:id="rId28"/>
    <p:sldId id="363" r:id="rId29"/>
    <p:sldId id="358" r:id="rId30"/>
    <p:sldId id="369" r:id="rId31"/>
    <p:sldId id="364" r:id="rId32"/>
    <p:sldId id="365" r:id="rId33"/>
    <p:sldId id="366" r:id="rId34"/>
    <p:sldId id="367" r:id="rId35"/>
    <p:sldId id="368" r:id="rId36"/>
    <p:sldId id="370" r:id="rId37"/>
    <p:sldId id="371" r:id="rId38"/>
    <p:sldId id="372" r:id="rId39"/>
    <p:sldId id="373" r:id="rId40"/>
    <p:sldId id="374" r:id="rId41"/>
    <p:sldId id="375" r:id="rId42"/>
    <p:sldId id="376" r:id="rId43"/>
    <p:sldId id="377" r:id="rId44"/>
    <p:sldId id="315" r:id="rId45"/>
    <p:sldId id="319" r:id="rId46"/>
  </p:sldIdLst>
  <p:sldSz cx="9144000" cy="5143500" type="screen16x9"/>
  <p:notesSz cx="6858000" cy="9144000"/>
  <p:embeddedFontLst>
    <p:embeddedFont>
      <p:font typeface="Abel" panose="020B0604020202020204" charset="0"/>
      <p:regular r:id="rId48"/>
    </p:embeddedFont>
    <p:embeddedFont>
      <p:font typeface="Montserrat" panose="020B0604020202020204" charset="-52"/>
      <p:regular r:id="rId49"/>
      <p:bold r:id="rId50"/>
      <p:italic r:id="rId51"/>
      <p:boldItalic r:id="rId52"/>
    </p:embeddedFont>
    <p:embeddedFont>
      <p:font typeface="Rubik Medium" panose="020B0604020202020204" charset="-79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8545317-F51D-412A-8C14-E365FA03FAAA}">
  <a:tblStyle styleId="{C8545317-F51D-412A-8C14-E365FA03FA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4660"/>
  </p:normalViewPr>
  <p:slideViewPr>
    <p:cSldViewPr snapToGrid="0">
      <p:cViewPr varScale="1">
        <p:scale>
          <a:sx n="89" d="100"/>
          <a:sy n="89" d="100"/>
        </p:scale>
        <p:origin x="9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98437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000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6325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9afacedb7c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9afacedb7c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5996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63613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8839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9afacedb7c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9afacedb7c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01242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99478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65705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610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99680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1925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19891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28023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4903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81313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9853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579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9afacedb7c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9afacedb7c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4322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953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998d72262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998d72262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94582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3888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5088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5418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3275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9afacedb7c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9afacedb7c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768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3631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69262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65304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8181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033367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0115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24303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9afacedb7c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9afacedb7c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7864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902146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9b0aa8567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9b0aa8567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9b0aa8567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9b0aa8567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9afacedb7c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9afacedb7c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d72262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98d72262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998d722621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998d722621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998d722621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998d722621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396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9afacedb7c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9afacedb7c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387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?utm_source=slidesgo_template&amp;utm_medium=referral-link&amp;utm_campaign=s%20g_resources&amp;utm_content=flaticon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?utm_source=slidesgo_template&amp;utm_medium=referral-link&amp;utm_campaign=s%20g_resources&amp;utm_content=freepik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896958" y="-2537327"/>
            <a:ext cx="13462914" cy="9678220"/>
            <a:chOff x="-2896958" y="-2537327"/>
            <a:chExt cx="13462914" cy="9678220"/>
          </a:xfrm>
        </p:grpSpPr>
        <p:sp>
          <p:nvSpPr>
            <p:cNvPr id="11" name="Google Shape;11;p2"/>
            <p:cNvSpPr/>
            <p:nvPr/>
          </p:nvSpPr>
          <p:spPr>
            <a:xfrm rot="1514338">
              <a:off x="5806126" y="-191038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1514338">
              <a:off x="-2275832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514338">
              <a:off x="-1152704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514338">
              <a:off x="-1644474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430265">
              <a:off x="6184762" y="-132150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430265">
              <a:off x="6604611" y="-103576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75476" y="1244155"/>
              <a:ext cx="4003500" cy="266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5400000">
              <a:off x="3228495" y="568429"/>
              <a:ext cx="2687009" cy="4013952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2745400" y="1637150"/>
            <a:ext cx="3653400" cy="18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8500" b="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2053275" y="3906550"/>
            <a:ext cx="5037600" cy="5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-3030308" y="-2842127"/>
            <a:ext cx="15253614" cy="10299995"/>
            <a:chOff x="-3030308" y="-2842127"/>
            <a:chExt cx="15253614" cy="10299995"/>
          </a:xfrm>
        </p:grpSpPr>
        <p:sp>
          <p:nvSpPr>
            <p:cNvPr id="23" name="Google Shape;23;p3"/>
            <p:cNvSpPr/>
            <p:nvPr/>
          </p:nvSpPr>
          <p:spPr>
            <a:xfrm rot="-9285662">
              <a:off x="7702278" y="-1512919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-9285662">
              <a:off x="-1764529" y="261899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9285662">
              <a:off x="-2326551" y="26877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9285662">
              <a:off x="-2353432" y="2795402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9369735">
              <a:off x="7789087" y="-1709064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-9369735">
              <a:off x="7453307" y="-2346755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3133400" y="3782163"/>
            <a:ext cx="28773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idx="2" hasCustomPrompt="1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-2605605" y="-2596320"/>
            <a:ext cx="13108099" cy="11195357"/>
            <a:chOff x="-2605605" y="-2596320"/>
            <a:chExt cx="13108099" cy="11195357"/>
          </a:xfrm>
        </p:grpSpPr>
        <p:sp>
          <p:nvSpPr>
            <p:cNvPr id="34" name="Google Shape;34;p4"/>
            <p:cNvSpPr/>
            <p:nvPr/>
          </p:nvSpPr>
          <p:spPr>
            <a:xfrm rot="812392">
              <a:off x="912002" y="2074247"/>
              <a:ext cx="2434973" cy="2625289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5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5;p4"/>
            <p:cNvGrpSpPr/>
            <p:nvPr/>
          </p:nvGrpSpPr>
          <p:grpSpPr>
            <a:xfrm rot="375330">
              <a:off x="5113665" y="3499604"/>
              <a:ext cx="5140785" cy="4833748"/>
              <a:chOff x="8101026" y="3219568"/>
              <a:chExt cx="3887248" cy="3655080"/>
            </a:xfrm>
          </p:grpSpPr>
          <p:sp>
            <p:nvSpPr>
              <p:cNvPr id="36" name="Google Shape;36;p4"/>
              <p:cNvSpPr/>
              <p:nvPr/>
            </p:nvSpPr>
            <p:spPr>
              <a:xfrm rot="594768">
                <a:off x="8328626" y="3845818"/>
                <a:ext cx="2348800" cy="2847915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 rot="-988308">
                <a:off x="8924872" y="3545996"/>
                <a:ext cx="2715038" cy="2850200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" name="Google Shape;38;p4"/>
            <p:cNvGrpSpPr/>
            <p:nvPr/>
          </p:nvGrpSpPr>
          <p:grpSpPr>
            <a:xfrm rot="2219984">
              <a:off x="-1772316" y="-1860620"/>
              <a:ext cx="3796561" cy="4039571"/>
              <a:chOff x="7558301" y="3163860"/>
              <a:chExt cx="3072638" cy="3269311"/>
            </a:xfrm>
          </p:grpSpPr>
          <p:sp>
            <p:nvSpPr>
              <p:cNvPr id="39" name="Google Shape;39;p4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4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4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" name="Google Shape;42;p4"/>
          <p:cNvSpPr txBox="1">
            <a:spLocks noGrp="1"/>
          </p:cNvSpPr>
          <p:nvPr>
            <p:ph type="body" idx="1"/>
          </p:nvPr>
        </p:nvSpPr>
        <p:spPr>
          <a:xfrm>
            <a:off x="4624775" y="2123100"/>
            <a:ext cx="3294600" cy="13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7"/>
          <p:cNvGrpSpPr/>
          <p:nvPr/>
        </p:nvGrpSpPr>
        <p:grpSpPr>
          <a:xfrm>
            <a:off x="-1645549" y="-2015865"/>
            <a:ext cx="14188757" cy="10087940"/>
            <a:chOff x="-1645549" y="-2015865"/>
            <a:chExt cx="14188757" cy="10087940"/>
          </a:xfrm>
        </p:grpSpPr>
        <p:grpSp>
          <p:nvGrpSpPr>
            <p:cNvPr id="68" name="Google Shape;68;p7"/>
            <p:cNvGrpSpPr/>
            <p:nvPr/>
          </p:nvGrpSpPr>
          <p:grpSpPr>
            <a:xfrm>
              <a:off x="-1645549" y="-2015865"/>
              <a:ext cx="3359588" cy="8686086"/>
              <a:chOff x="7271351" y="-2015865"/>
              <a:chExt cx="3359588" cy="8686086"/>
            </a:xfrm>
          </p:grpSpPr>
          <p:sp>
            <p:nvSpPr>
              <p:cNvPr id="69" name="Google Shape;69;p7"/>
              <p:cNvSpPr/>
              <p:nvPr/>
            </p:nvSpPr>
            <p:spPr>
              <a:xfrm rot="-336564">
                <a:off x="7392508" y="351241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7"/>
              <p:cNvSpPr/>
              <p:nvPr/>
            </p:nvSpPr>
            <p:spPr>
              <a:xfrm rot="-336564">
                <a:off x="7859748" y="367736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7"/>
              <p:cNvSpPr/>
              <p:nvPr/>
            </p:nvSpPr>
            <p:spPr>
              <a:xfrm rot="-336564">
                <a:off x="7496060" y="369405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7"/>
              <p:cNvSpPr/>
              <p:nvPr/>
            </p:nvSpPr>
            <p:spPr>
              <a:xfrm rot="10463436">
                <a:off x="8101045" y="-1455062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7"/>
              <p:cNvSpPr/>
              <p:nvPr/>
            </p:nvSpPr>
            <p:spPr>
              <a:xfrm rot="10463436">
                <a:off x="7693739" y="-1870925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7"/>
              <p:cNvSpPr/>
              <p:nvPr/>
            </p:nvSpPr>
            <p:spPr>
              <a:xfrm rot="10463436">
                <a:off x="7691103" y="-1889993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7"/>
            <p:cNvGrpSpPr/>
            <p:nvPr/>
          </p:nvGrpSpPr>
          <p:grpSpPr>
            <a:xfrm rot="2219984">
              <a:off x="7913359" y="3296805"/>
              <a:ext cx="3796561" cy="4039571"/>
              <a:chOff x="7558301" y="3163860"/>
              <a:chExt cx="3072638" cy="3269311"/>
            </a:xfrm>
          </p:grpSpPr>
          <p:sp>
            <p:nvSpPr>
              <p:cNvPr id="76" name="Google Shape;76;p7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7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7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" name="Google Shape;79;p7"/>
          <p:cNvSpPr txBox="1">
            <a:spLocks noGrp="1"/>
          </p:cNvSpPr>
          <p:nvPr>
            <p:ph type="body" idx="1"/>
          </p:nvPr>
        </p:nvSpPr>
        <p:spPr>
          <a:xfrm>
            <a:off x="1427100" y="1221400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3"/>
          <p:cNvGrpSpPr/>
          <p:nvPr/>
        </p:nvGrpSpPr>
        <p:grpSpPr>
          <a:xfrm>
            <a:off x="-3157403" y="-2327776"/>
            <a:ext cx="14457596" cy="9492188"/>
            <a:chOff x="-3157403" y="-2327776"/>
            <a:chExt cx="14457596" cy="9492188"/>
          </a:xfrm>
        </p:grpSpPr>
        <p:sp>
          <p:nvSpPr>
            <p:cNvPr id="129" name="Google Shape;129;p13"/>
            <p:cNvSpPr/>
            <p:nvPr/>
          </p:nvSpPr>
          <p:spPr>
            <a:xfrm rot="1514360">
              <a:off x="7664166" y="-1848832"/>
              <a:ext cx="2936660" cy="308285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rot="1514343">
              <a:off x="-2679303" y="3909620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 rot="1514343">
              <a:off x="-1814818" y="3416661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 rot="1514343">
              <a:off x="-2193340" y="3331226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1430259">
              <a:off x="7953466" y="-1399018"/>
              <a:ext cx="2580939" cy="2782664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1430259">
              <a:off x="8274188" y="-1180746"/>
              <a:ext cx="2516720" cy="305151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/>
          <p:nvPr/>
        </p:nvSpPr>
        <p:spPr>
          <a:xfrm rot="-1514360" flipH="1">
            <a:off x="-1463407" y="-1848832"/>
            <a:ext cx="2936660" cy="3082854"/>
          </a:xfrm>
          <a:custGeom>
            <a:avLst/>
            <a:gdLst/>
            <a:ahLst/>
            <a:cxnLst/>
            <a:rect l="l" t="t" r="r" b="b"/>
            <a:pathLst>
              <a:path w="94953" h="99680" extrusionOk="0">
                <a:moveTo>
                  <a:pt x="39160" y="99680"/>
                </a:moveTo>
                <a:lnTo>
                  <a:pt x="39088" y="99549"/>
                </a:lnTo>
                <a:lnTo>
                  <a:pt x="0" y="29707"/>
                </a:lnTo>
                <a:lnTo>
                  <a:pt x="131" y="29671"/>
                </a:lnTo>
                <a:lnTo>
                  <a:pt x="94857" y="1"/>
                </a:lnTo>
                <a:lnTo>
                  <a:pt x="94952" y="41887"/>
                </a:lnTo>
                <a:lnTo>
                  <a:pt x="94929" y="41923"/>
                </a:lnTo>
                <a:close/>
                <a:moveTo>
                  <a:pt x="322" y="29838"/>
                </a:moveTo>
                <a:lnTo>
                  <a:pt x="39207" y="99311"/>
                </a:lnTo>
                <a:lnTo>
                  <a:pt x="94738" y="41792"/>
                </a:lnTo>
                <a:lnTo>
                  <a:pt x="94631" y="299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" name="Google Shape;137;p14"/>
          <p:cNvGrpSpPr/>
          <p:nvPr/>
        </p:nvGrpSpPr>
        <p:grpSpPr>
          <a:xfrm>
            <a:off x="6905483" y="3227563"/>
            <a:ext cx="4423513" cy="4265955"/>
            <a:chOff x="6905483" y="3227563"/>
            <a:chExt cx="4423513" cy="4265955"/>
          </a:xfrm>
        </p:grpSpPr>
        <p:sp>
          <p:nvSpPr>
            <p:cNvPr id="138" name="Google Shape;138;p14"/>
            <p:cNvSpPr/>
            <p:nvPr/>
          </p:nvSpPr>
          <p:spPr>
            <a:xfrm rot="6914343">
              <a:off x="7432635" y="4287777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6914343">
              <a:off x="7929276" y="3855129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 rot="6914343">
              <a:off x="7813807" y="3674924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4"/>
          <p:cNvSpPr/>
          <p:nvPr/>
        </p:nvSpPr>
        <p:spPr>
          <a:xfrm rot="-1430259" flipH="1">
            <a:off x="-1396986" y="-1399018"/>
            <a:ext cx="2580939" cy="2782664"/>
          </a:xfrm>
          <a:custGeom>
            <a:avLst/>
            <a:gdLst/>
            <a:ahLst/>
            <a:cxnLst/>
            <a:rect l="l" t="t" r="r" b="b"/>
            <a:pathLst>
              <a:path w="84238" h="90822" extrusionOk="0">
                <a:moveTo>
                  <a:pt x="15348" y="90821"/>
                </a:moveTo>
                <a:lnTo>
                  <a:pt x="15312" y="90726"/>
                </a:lnTo>
                <a:lnTo>
                  <a:pt x="1" y="51566"/>
                </a:lnTo>
                <a:lnTo>
                  <a:pt x="45197" y="8501"/>
                </a:lnTo>
                <a:lnTo>
                  <a:pt x="45221" y="8501"/>
                </a:lnTo>
                <a:lnTo>
                  <a:pt x="76868" y="0"/>
                </a:lnTo>
                <a:lnTo>
                  <a:pt x="84238" y="19110"/>
                </a:lnTo>
                <a:lnTo>
                  <a:pt x="84238" y="19146"/>
                </a:lnTo>
                <a:lnTo>
                  <a:pt x="74486" y="79701"/>
                </a:lnTo>
                <a:lnTo>
                  <a:pt x="74403" y="79713"/>
                </a:lnTo>
                <a:close/>
                <a:moveTo>
                  <a:pt x="275" y="51626"/>
                </a:moveTo>
                <a:lnTo>
                  <a:pt x="15491" y="90559"/>
                </a:lnTo>
                <a:lnTo>
                  <a:pt x="74284" y="79510"/>
                </a:lnTo>
                <a:lnTo>
                  <a:pt x="84011" y="19134"/>
                </a:lnTo>
                <a:lnTo>
                  <a:pt x="76737" y="262"/>
                </a:lnTo>
                <a:lnTo>
                  <a:pt x="45304" y="8704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4"/>
          <p:cNvSpPr/>
          <p:nvPr/>
        </p:nvSpPr>
        <p:spPr>
          <a:xfrm rot="-1430259" flipH="1">
            <a:off x="-1653489" y="-1180746"/>
            <a:ext cx="2516720" cy="3051518"/>
          </a:xfrm>
          <a:custGeom>
            <a:avLst/>
            <a:gdLst/>
            <a:ahLst/>
            <a:cxnLst/>
            <a:rect l="l" t="t" r="r" b="b"/>
            <a:pathLst>
              <a:path w="82142" h="99597" extrusionOk="0">
                <a:moveTo>
                  <a:pt x="26433" y="99596"/>
                </a:moveTo>
                <a:lnTo>
                  <a:pt x="26361" y="99549"/>
                </a:lnTo>
                <a:lnTo>
                  <a:pt x="1" y="83523"/>
                </a:lnTo>
                <a:lnTo>
                  <a:pt x="36" y="83439"/>
                </a:lnTo>
                <a:lnTo>
                  <a:pt x="29897" y="1286"/>
                </a:lnTo>
                <a:lnTo>
                  <a:pt x="29969" y="1286"/>
                </a:lnTo>
                <a:lnTo>
                  <a:pt x="82142" y="1"/>
                </a:lnTo>
                <a:lnTo>
                  <a:pt x="82094" y="144"/>
                </a:lnTo>
                <a:lnTo>
                  <a:pt x="59199" y="72462"/>
                </a:lnTo>
                <a:lnTo>
                  <a:pt x="59175" y="72474"/>
                </a:lnTo>
                <a:close/>
                <a:moveTo>
                  <a:pt x="274" y="83428"/>
                </a:moveTo>
                <a:lnTo>
                  <a:pt x="26421" y="99322"/>
                </a:lnTo>
                <a:lnTo>
                  <a:pt x="59008" y="72331"/>
                </a:lnTo>
                <a:lnTo>
                  <a:pt x="81832" y="227"/>
                </a:lnTo>
                <a:lnTo>
                  <a:pt x="30040" y="150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5"/>
          <p:cNvGrpSpPr/>
          <p:nvPr/>
        </p:nvGrpSpPr>
        <p:grpSpPr>
          <a:xfrm>
            <a:off x="-1870949" y="-2015865"/>
            <a:ext cx="12501888" cy="9499587"/>
            <a:chOff x="-1870949" y="-2015865"/>
            <a:chExt cx="12501888" cy="9499587"/>
          </a:xfrm>
        </p:grpSpPr>
        <p:sp>
          <p:nvSpPr>
            <p:cNvPr id="145" name="Google Shape;145;p15"/>
            <p:cNvSpPr/>
            <p:nvPr/>
          </p:nvSpPr>
          <p:spPr>
            <a:xfrm rot="-336564">
              <a:off x="7679458" y="3275364"/>
              <a:ext cx="2408737" cy="2597003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 rot="-336564">
              <a:off x="8146698" y="3440311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 rot="-336564">
              <a:off x="7783010" y="3457006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 rot="10463436">
              <a:off x="8101045" y="-1455062"/>
              <a:ext cx="2408737" cy="2597003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 rot="10463436">
              <a:off x="7693739" y="-1870925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 rot="10463436">
              <a:off x="7691103" y="-1889993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 rot="-336564">
              <a:off x="-1374459" y="4490863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 rot="-336564">
              <a:off x="-1738147" y="4507557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subTitle" idx="1"/>
          </p:nvPr>
        </p:nvSpPr>
        <p:spPr>
          <a:xfrm>
            <a:off x="1573800" y="14704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5" name="Google Shape;155;p15"/>
          <p:cNvSpPr txBox="1">
            <a:spLocks noGrp="1"/>
          </p:cNvSpPr>
          <p:nvPr>
            <p:ph type="subTitle" idx="2"/>
          </p:nvPr>
        </p:nvSpPr>
        <p:spPr>
          <a:xfrm>
            <a:off x="1573800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6" name="Google Shape;156;p15"/>
          <p:cNvSpPr txBox="1">
            <a:spLocks noGrp="1"/>
          </p:cNvSpPr>
          <p:nvPr>
            <p:ph type="title" idx="3" hasCustomPrompt="1"/>
          </p:nvPr>
        </p:nvSpPr>
        <p:spPr>
          <a:xfrm>
            <a:off x="718284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7" name="Google Shape;157;p15"/>
          <p:cNvSpPr txBox="1">
            <a:spLocks noGrp="1"/>
          </p:cNvSpPr>
          <p:nvPr>
            <p:ph type="subTitle" idx="4"/>
          </p:nvPr>
        </p:nvSpPr>
        <p:spPr>
          <a:xfrm>
            <a:off x="1573800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8" name="Google Shape;158;p15"/>
          <p:cNvSpPr txBox="1">
            <a:spLocks noGrp="1"/>
          </p:cNvSpPr>
          <p:nvPr>
            <p:ph type="subTitle" idx="5"/>
          </p:nvPr>
        </p:nvSpPr>
        <p:spPr>
          <a:xfrm>
            <a:off x="1573800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9" name="Google Shape;159;p15"/>
          <p:cNvSpPr txBox="1">
            <a:spLocks noGrp="1"/>
          </p:cNvSpPr>
          <p:nvPr>
            <p:ph type="title" idx="6" hasCustomPrompt="1"/>
          </p:nvPr>
        </p:nvSpPr>
        <p:spPr>
          <a:xfrm>
            <a:off x="718284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0" name="Google Shape;160;p15"/>
          <p:cNvSpPr txBox="1">
            <a:spLocks noGrp="1"/>
          </p:cNvSpPr>
          <p:nvPr>
            <p:ph type="subTitle" idx="7"/>
          </p:nvPr>
        </p:nvSpPr>
        <p:spPr>
          <a:xfrm>
            <a:off x="1573800" y="37123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subTitle" idx="8"/>
          </p:nvPr>
        </p:nvSpPr>
        <p:spPr>
          <a:xfrm>
            <a:off x="1573800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2" name="Google Shape;162;p15"/>
          <p:cNvSpPr txBox="1">
            <a:spLocks noGrp="1"/>
          </p:cNvSpPr>
          <p:nvPr>
            <p:ph type="title" idx="9" hasCustomPrompt="1"/>
          </p:nvPr>
        </p:nvSpPr>
        <p:spPr>
          <a:xfrm>
            <a:off x="718284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3" name="Google Shape;163;p15"/>
          <p:cNvSpPr txBox="1">
            <a:spLocks noGrp="1"/>
          </p:cNvSpPr>
          <p:nvPr>
            <p:ph type="subTitle" idx="13"/>
          </p:nvPr>
        </p:nvSpPr>
        <p:spPr>
          <a:xfrm>
            <a:off x="5261925" y="14704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4" name="Google Shape;164;p15"/>
          <p:cNvSpPr txBox="1">
            <a:spLocks noGrp="1"/>
          </p:cNvSpPr>
          <p:nvPr>
            <p:ph type="subTitle" idx="14"/>
          </p:nvPr>
        </p:nvSpPr>
        <p:spPr>
          <a:xfrm>
            <a:off x="5261925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5" name="Google Shape;165;p15"/>
          <p:cNvSpPr txBox="1">
            <a:spLocks noGrp="1"/>
          </p:cNvSpPr>
          <p:nvPr>
            <p:ph type="title" idx="15" hasCustomPrompt="1"/>
          </p:nvPr>
        </p:nvSpPr>
        <p:spPr>
          <a:xfrm>
            <a:off x="4406409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6" name="Google Shape;166;p15"/>
          <p:cNvSpPr txBox="1">
            <a:spLocks noGrp="1"/>
          </p:cNvSpPr>
          <p:nvPr>
            <p:ph type="subTitle" idx="16"/>
          </p:nvPr>
        </p:nvSpPr>
        <p:spPr>
          <a:xfrm>
            <a:off x="5261925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subTitle" idx="17"/>
          </p:nvPr>
        </p:nvSpPr>
        <p:spPr>
          <a:xfrm>
            <a:off x="5261925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title" idx="18" hasCustomPrompt="1"/>
          </p:nvPr>
        </p:nvSpPr>
        <p:spPr>
          <a:xfrm>
            <a:off x="4406409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9" name="Google Shape;169;p15"/>
          <p:cNvSpPr txBox="1">
            <a:spLocks noGrp="1"/>
          </p:cNvSpPr>
          <p:nvPr>
            <p:ph type="subTitle" idx="19"/>
          </p:nvPr>
        </p:nvSpPr>
        <p:spPr>
          <a:xfrm>
            <a:off x="5261925" y="37123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subTitle" idx="20"/>
          </p:nvPr>
        </p:nvSpPr>
        <p:spPr>
          <a:xfrm>
            <a:off x="5261925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title" idx="21" hasCustomPrompt="1"/>
          </p:nvPr>
        </p:nvSpPr>
        <p:spPr>
          <a:xfrm>
            <a:off x="4406409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text">
  <p:cSld name="CUSTOM_3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21"/>
          <p:cNvGrpSpPr/>
          <p:nvPr/>
        </p:nvGrpSpPr>
        <p:grpSpPr>
          <a:xfrm>
            <a:off x="-2134953" y="-2232526"/>
            <a:ext cx="13005666" cy="9144743"/>
            <a:chOff x="-2134953" y="-2232526"/>
            <a:chExt cx="13005666" cy="9144743"/>
          </a:xfrm>
        </p:grpSpPr>
        <p:sp>
          <p:nvSpPr>
            <p:cNvPr id="239" name="Google Shape;239;p21"/>
            <p:cNvSpPr/>
            <p:nvPr/>
          </p:nvSpPr>
          <p:spPr>
            <a:xfrm rot="1514180">
              <a:off x="7764459" y="-1823388"/>
              <a:ext cx="2508827" cy="263372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 rot="1514383">
              <a:off x="-1786388" y="4539304"/>
              <a:ext cx="1913798" cy="2063379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 rot="1514383">
              <a:off x="-1156102" y="4179892"/>
              <a:ext cx="1866179" cy="226273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 rot="1514383">
              <a:off x="-1432077" y="4117600"/>
              <a:ext cx="2157231" cy="22646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 rot="1430415">
              <a:off x="8011433" y="-1439033"/>
              <a:ext cx="2205009" cy="237735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 rot="1430415">
              <a:off x="8285431" y="-1252560"/>
              <a:ext cx="2150144" cy="2607045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" name="Google Shape;245;p21"/>
          <p:cNvSpPr txBox="1">
            <a:spLocks noGrp="1"/>
          </p:cNvSpPr>
          <p:nvPr>
            <p:ph type="subTitle" idx="1"/>
          </p:nvPr>
        </p:nvSpPr>
        <p:spPr>
          <a:xfrm>
            <a:off x="625650" y="1048041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46" name="Google Shape;246;p21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26"/>
          <p:cNvGrpSpPr/>
          <p:nvPr/>
        </p:nvGrpSpPr>
        <p:grpSpPr>
          <a:xfrm>
            <a:off x="-2896958" y="-2624952"/>
            <a:ext cx="13462914" cy="10123374"/>
            <a:chOff x="-2896958" y="-2624952"/>
            <a:chExt cx="13462914" cy="10123374"/>
          </a:xfrm>
        </p:grpSpPr>
        <p:grpSp>
          <p:nvGrpSpPr>
            <p:cNvPr id="306" name="Google Shape;306;p26"/>
            <p:cNvGrpSpPr/>
            <p:nvPr/>
          </p:nvGrpSpPr>
          <p:grpSpPr>
            <a:xfrm>
              <a:off x="-2896958" y="-2624952"/>
              <a:ext cx="13462914" cy="10123374"/>
              <a:chOff x="-2896958" y="-2624952"/>
              <a:chExt cx="13462914" cy="10123374"/>
            </a:xfrm>
          </p:grpSpPr>
          <p:sp>
            <p:nvSpPr>
              <p:cNvPr id="307" name="Google Shape;307;p26"/>
              <p:cNvSpPr/>
              <p:nvPr/>
            </p:nvSpPr>
            <p:spPr>
              <a:xfrm rot="9285662" flipH="1">
                <a:off x="5806126" y="2835956"/>
                <a:ext cx="3844152" cy="4035524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6"/>
              <p:cNvSpPr/>
              <p:nvPr/>
            </p:nvSpPr>
            <p:spPr>
              <a:xfrm rot="9285662" flipH="1">
                <a:off x="-2275832" y="-2073377"/>
                <a:ext cx="3410358" cy="3676910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6"/>
              <p:cNvSpPr/>
              <p:nvPr/>
            </p:nvSpPr>
            <p:spPr>
              <a:xfrm rot="9285662" flipH="1">
                <a:off x="-1152704" y="-1788187"/>
                <a:ext cx="3325502" cy="4032164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6"/>
              <p:cNvSpPr/>
              <p:nvPr/>
            </p:nvSpPr>
            <p:spPr>
              <a:xfrm rot="9285662" flipH="1">
                <a:off x="-1644474" y="-1680548"/>
                <a:ext cx="3844152" cy="4035524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6"/>
              <p:cNvSpPr/>
              <p:nvPr/>
            </p:nvSpPr>
            <p:spPr>
              <a:xfrm rot="9369735" flipH="1">
                <a:off x="6184762" y="2639811"/>
                <a:ext cx="3378707" cy="3642785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6"/>
              <p:cNvSpPr/>
              <p:nvPr/>
            </p:nvSpPr>
            <p:spPr>
              <a:xfrm rot="9369735" flipH="1">
                <a:off x="6604611" y="2002120"/>
                <a:ext cx="3294638" cy="3994742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26"/>
            <p:cNvGrpSpPr/>
            <p:nvPr/>
          </p:nvGrpSpPr>
          <p:grpSpPr>
            <a:xfrm rot="5400000">
              <a:off x="1874510" y="-229218"/>
              <a:ext cx="5394990" cy="4302857"/>
              <a:chOff x="404670" y="406050"/>
              <a:chExt cx="8334605" cy="4331445"/>
            </a:xfrm>
          </p:grpSpPr>
          <p:sp>
            <p:nvSpPr>
              <p:cNvPr id="314" name="Google Shape;314;p26"/>
              <p:cNvSpPr/>
              <p:nvPr/>
            </p:nvSpPr>
            <p:spPr>
              <a:xfrm>
                <a:off x="433534" y="430095"/>
                <a:ext cx="8270100" cy="4307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6"/>
              <p:cNvSpPr/>
              <p:nvPr/>
            </p:nvSpPr>
            <p:spPr>
              <a:xfrm rot="5400000">
                <a:off x="2406310" y="-1595591"/>
                <a:ext cx="4331324" cy="8334605"/>
              </a:xfrm>
              <a:custGeom>
                <a:avLst/>
                <a:gdLst/>
                <a:ahLst/>
                <a:cxnLst/>
                <a:rect l="l" t="t" r="r" b="b"/>
                <a:pathLst>
                  <a:path w="47852" h="71534" extrusionOk="0">
                    <a:moveTo>
                      <a:pt x="47852" y="71533"/>
                    </a:moveTo>
                    <a:lnTo>
                      <a:pt x="0" y="71533"/>
                    </a:lnTo>
                    <a:lnTo>
                      <a:pt x="0" y="0"/>
                    </a:lnTo>
                    <a:lnTo>
                      <a:pt x="47852" y="0"/>
                    </a:lnTo>
                    <a:close/>
                    <a:moveTo>
                      <a:pt x="441" y="71093"/>
                    </a:moveTo>
                    <a:lnTo>
                      <a:pt x="47411" y="71093"/>
                    </a:lnTo>
                    <a:lnTo>
                      <a:pt x="47411" y="453"/>
                    </a:lnTo>
                    <a:lnTo>
                      <a:pt x="441" y="45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6" name="Google Shape;316;p26"/>
          <p:cNvSpPr txBox="1">
            <a:spLocks noGrp="1"/>
          </p:cNvSpPr>
          <p:nvPr>
            <p:ph type="subTitle" idx="1"/>
          </p:nvPr>
        </p:nvSpPr>
        <p:spPr>
          <a:xfrm>
            <a:off x="2822913" y="1453572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7" name="Google Shape;317;p26"/>
          <p:cNvSpPr txBox="1">
            <a:spLocks noGrp="1"/>
          </p:cNvSpPr>
          <p:nvPr>
            <p:ph type="subTitle" idx="2"/>
          </p:nvPr>
        </p:nvSpPr>
        <p:spPr>
          <a:xfrm>
            <a:off x="2822913" y="1947954"/>
            <a:ext cx="3498300" cy="7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8" name="Google Shape;318;p26"/>
          <p:cNvSpPr txBox="1"/>
          <p:nvPr/>
        </p:nvSpPr>
        <p:spPr>
          <a:xfrm>
            <a:off x="2785700" y="3454625"/>
            <a:ext cx="35727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20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p26"/>
          <p:cNvSpPr txBox="1">
            <a:spLocks noGrp="1"/>
          </p:cNvSpPr>
          <p:nvPr>
            <p:ph type="title"/>
          </p:nvPr>
        </p:nvSpPr>
        <p:spPr>
          <a:xfrm>
            <a:off x="2710300" y="849375"/>
            <a:ext cx="3648000" cy="8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8400" y="445025"/>
            <a:ext cx="7487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28400" y="1808575"/>
            <a:ext cx="7487100" cy="27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9" r:id="rId5"/>
    <p:sldLayoutId id="2147483660" r:id="rId6"/>
    <p:sldLayoutId id="2147483661" r:id="rId7"/>
    <p:sldLayoutId id="2147483667" r:id="rId8"/>
    <p:sldLayoutId id="214748367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35.xml"/><Relationship Id="rId3" Type="http://schemas.openxmlformats.org/officeDocument/2006/relationships/slide" Target="slide5.xml"/><Relationship Id="rId7" Type="http://schemas.openxmlformats.org/officeDocument/2006/relationships/slide" Target="slide2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6.xml"/><Relationship Id="rId5" Type="http://schemas.openxmlformats.org/officeDocument/2006/relationships/slide" Target="slide13.xml"/><Relationship Id="rId4" Type="http://schemas.openxmlformats.org/officeDocument/2006/relationships/slide" Target="slide9.xml"/><Relationship Id="rId9" Type="http://schemas.openxmlformats.org/officeDocument/2006/relationships/slide" Target="slide4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craftpix.net/freebies/" TargetMode="External"/><Relationship Id="rId3" Type="http://schemas.openxmlformats.org/officeDocument/2006/relationships/hyperlink" Target="https://www.pygame.org/docs/" TargetMode="External"/><Relationship Id="rId7" Type="http://schemas.openxmlformats.org/officeDocument/2006/relationships/hyperlink" Target="https://itch.io/game-assets/free/tag-sprites" TargetMode="External"/><Relationship Id="rId12" Type="http://schemas.openxmlformats.org/officeDocument/2006/relationships/hyperlink" Target="https://itch.io/games/made-with-pygame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pythonru.com/uroki/biblioteka-pygame-chast-1-vvedenie" TargetMode="External"/><Relationship Id="rId11" Type="http://schemas.openxmlformats.org/officeDocument/2006/relationships/hyperlink" Target="https://docs.python.org/3/py-modindex.html" TargetMode="External"/><Relationship Id="rId5" Type="http://schemas.openxmlformats.org/officeDocument/2006/relationships/hyperlink" Target="https://realpython.com/pygame-a-primer/" TargetMode="External"/><Relationship Id="rId10" Type="http://schemas.openxmlformats.org/officeDocument/2006/relationships/hyperlink" Target="https://www.youtube.com/playlist?list=PLjRuaCofWO0O8qv2or33DGHpQ6kN_CATM" TargetMode="External"/><Relationship Id="rId4" Type="http://schemas.openxmlformats.org/officeDocument/2006/relationships/hyperlink" Target="https://habr.com/ru/post/588605/" TargetMode="External"/><Relationship Id="rId9" Type="http://schemas.openxmlformats.org/officeDocument/2006/relationships/hyperlink" Target="https://assetstore.unity.com/?category=2d&amp;free=true&amp;q=sprites&amp;orderBy=1&amp;rows=25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9"/>
          <p:cNvSpPr txBox="1">
            <a:spLocks noGrp="1"/>
          </p:cNvSpPr>
          <p:nvPr>
            <p:ph type="ctrTitle"/>
          </p:nvPr>
        </p:nvSpPr>
        <p:spPr>
          <a:xfrm>
            <a:off x="2745400" y="1637150"/>
            <a:ext cx="3653400" cy="18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ИГРА</a:t>
            </a:r>
            <a:r>
              <a:rPr lang="en" dirty="0" smtClean="0"/>
              <a:t> </a:t>
            </a:r>
            <a:r>
              <a:rPr lang="ru-RU" sz="3000" dirty="0" smtClean="0"/>
              <a:t>ПРОЕКТ ПО </a:t>
            </a:r>
            <a:r>
              <a:rPr lang="en-US" sz="3000" dirty="0" smtClean="0"/>
              <a:t>PYTHON</a:t>
            </a:r>
            <a:endParaRPr dirty="0"/>
          </a:p>
        </p:txBody>
      </p:sp>
      <p:sp>
        <p:nvSpPr>
          <p:cNvPr id="329" name="Google Shape;329;p29"/>
          <p:cNvSpPr txBox="1">
            <a:spLocks noGrp="1"/>
          </p:cNvSpPr>
          <p:nvPr>
            <p:ph type="subTitle" idx="1"/>
          </p:nvPr>
        </p:nvSpPr>
        <p:spPr>
          <a:xfrm>
            <a:off x="3419496" y="3928065"/>
            <a:ext cx="5037600" cy="5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Автор проекта</a:t>
            </a:r>
            <a:r>
              <a:rPr lang="en-US" dirty="0" smtClean="0"/>
              <a:t>: </a:t>
            </a:r>
            <a:endParaRPr lang="ru-RU" dirty="0" smtClean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студент группы </a:t>
            </a:r>
            <a:r>
              <a:rPr lang="ru-RU" dirty="0" err="1" smtClean="0"/>
              <a:t>ИСиП</a:t>
            </a:r>
            <a:r>
              <a:rPr lang="ru-RU" dirty="0" smtClean="0"/>
              <a:t>(п)2</a:t>
            </a:r>
            <a:r>
              <a:rPr lang="en-US" dirty="0" smtClean="0"/>
              <a:t>/2</a:t>
            </a:r>
            <a:r>
              <a:rPr lang="ru-RU" dirty="0" smtClean="0"/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Бачурин Евгений Сергеевич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3822536" y="4720491"/>
            <a:ext cx="1499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г. Калуга, 2022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ВЫБОР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427100" y="1221400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На данный момент существует очень большое разнообразие игр, поэтому придумать что-то свое – почти невозможно.</a:t>
            </a:r>
            <a:endParaRPr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4915" y="1521981"/>
            <a:ext cx="2146375" cy="21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ВЫБОР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427100" y="1221400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Я решил взять идею одной из популярных мобильных игр, так как они более просты в создании, чем </a:t>
            </a:r>
            <a:r>
              <a:rPr lang="en-US" dirty="0" smtClean="0"/>
              <a:t>AAA</a:t>
            </a:r>
            <a:r>
              <a:rPr lang="ru-RU" dirty="0" smtClean="0"/>
              <a:t>-игры.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 smtClean="0"/>
          </a:p>
          <a:p>
            <a:pPr marL="0" lvl="0" indent="0">
              <a:buNone/>
            </a:pPr>
            <a:r>
              <a:rPr lang="ru-RU" dirty="0"/>
              <a:t>Термин «AAA-игра» используется в индустрии компьютерных игр для обозначения наиболее высокобюджетных компьютерных </a:t>
            </a:r>
            <a:r>
              <a:rPr lang="ru-RU" dirty="0" smtClean="0"/>
              <a:t>игр.</a:t>
            </a:r>
            <a:endParaRPr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709" y="1494450"/>
            <a:ext cx="2725033" cy="220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04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ВЫБОР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427100" y="1221400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Для меня одной из самых любимых игр на телефоне является </a:t>
            </a:r>
            <a:r>
              <a:rPr lang="en-US" dirty="0" smtClean="0"/>
              <a:t>Doodle Jump. </a:t>
            </a:r>
            <a:r>
              <a:rPr lang="ru-RU" dirty="0" smtClean="0"/>
              <a:t>Я решил сделать игру, похожую на нее.</a:t>
            </a:r>
            <a:endParaRPr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287" y="1527950"/>
            <a:ext cx="2377025" cy="214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1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6"/>
          <p:cNvSpPr/>
          <p:nvPr/>
        </p:nvSpPr>
        <p:spPr>
          <a:xfrm>
            <a:off x="3874600" y="820825"/>
            <a:ext cx="1394746" cy="1394746"/>
          </a:xfrm>
          <a:custGeom>
            <a:avLst/>
            <a:gdLst/>
            <a:ahLst/>
            <a:cxnLst/>
            <a:rect l="l" t="t" r="r" b="b"/>
            <a:pathLst>
              <a:path w="45090" h="45090" extrusionOk="0">
                <a:moveTo>
                  <a:pt x="45090" y="45089"/>
                </a:moveTo>
                <a:lnTo>
                  <a:pt x="1" y="45089"/>
                </a:lnTo>
                <a:lnTo>
                  <a:pt x="1" y="0"/>
                </a:lnTo>
                <a:lnTo>
                  <a:pt x="45090" y="0"/>
                </a:lnTo>
                <a:close/>
                <a:moveTo>
                  <a:pt x="441" y="44649"/>
                </a:moveTo>
                <a:lnTo>
                  <a:pt x="44649" y="44649"/>
                </a:lnTo>
                <a:lnTo>
                  <a:pt x="44649" y="441"/>
                </a:lnTo>
                <a:lnTo>
                  <a:pt x="441" y="44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6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ГЕЙМПЛЕЙ</a:t>
            </a:r>
            <a:endParaRPr dirty="0"/>
          </a:p>
        </p:txBody>
      </p:sp>
      <p:sp>
        <p:nvSpPr>
          <p:cNvPr id="475" name="Google Shape;475;p46"/>
          <p:cNvSpPr txBox="1">
            <a:spLocks noGrp="1"/>
          </p:cNvSpPr>
          <p:nvPr>
            <p:ph type="title" idx="2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3</a:t>
            </a:r>
            <a:endParaRPr dirty="0"/>
          </a:p>
        </p:txBody>
      </p:sp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128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ГЕЙМПЛЕЙ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427100" y="1221400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Суть игры </a:t>
            </a:r>
            <a:r>
              <a:rPr lang="en-US" dirty="0" smtClean="0"/>
              <a:t>Doodle Jump - </a:t>
            </a:r>
            <a:r>
              <a:rPr lang="ru-RU" dirty="0"/>
              <a:t>подняться как можно выше по области, похожей на лист тетради в клетку, постоянно перепрыгивая с одной платформы на </a:t>
            </a:r>
            <a:r>
              <a:rPr lang="ru-RU" dirty="0" smtClean="0"/>
              <a:t>другую, получая за это очки.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132" y="1348400"/>
            <a:ext cx="3502267" cy="262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49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ГЕЙМПЛЕЙ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427100" y="1221400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Я решил взять эту идею и реализовать в данном проекте.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064" y="1480650"/>
            <a:ext cx="3960444" cy="22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659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6"/>
          <p:cNvSpPr/>
          <p:nvPr/>
        </p:nvSpPr>
        <p:spPr>
          <a:xfrm>
            <a:off x="3874600" y="820825"/>
            <a:ext cx="1394746" cy="1394746"/>
          </a:xfrm>
          <a:custGeom>
            <a:avLst/>
            <a:gdLst/>
            <a:ahLst/>
            <a:cxnLst/>
            <a:rect l="l" t="t" r="r" b="b"/>
            <a:pathLst>
              <a:path w="45090" h="45090" extrusionOk="0">
                <a:moveTo>
                  <a:pt x="45090" y="45089"/>
                </a:moveTo>
                <a:lnTo>
                  <a:pt x="1" y="45089"/>
                </a:lnTo>
                <a:lnTo>
                  <a:pt x="1" y="0"/>
                </a:lnTo>
                <a:lnTo>
                  <a:pt x="45090" y="0"/>
                </a:lnTo>
                <a:close/>
                <a:moveTo>
                  <a:pt x="441" y="44649"/>
                </a:moveTo>
                <a:lnTo>
                  <a:pt x="44649" y="44649"/>
                </a:lnTo>
                <a:lnTo>
                  <a:pt x="44649" y="441"/>
                </a:lnTo>
                <a:lnTo>
                  <a:pt x="441" y="44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6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475" name="Google Shape;475;p46"/>
          <p:cNvSpPr txBox="1">
            <a:spLocks noGrp="1"/>
          </p:cNvSpPr>
          <p:nvPr>
            <p:ph type="title" idx="2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4</a:t>
            </a:r>
            <a:endParaRPr dirty="0"/>
          </a:p>
        </p:txBody>
      </p:sp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337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837513" y="1279584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Для начала я создаю окно игры и главный цикл, который будет отвечать за </a:t>
            </a:r>
            <a:r>
              <a:rPr lang="ru-RU" dirty="0" err="1" smtClean="0"/>
              <a:t>отрисовку</a:t>
            </a:r>
            <a:r>
              <a:rPr lang="ru-RU" dirty="0"/>
              <a:t> </a:t>
            </a:r>
            <a:r>
              <a:rPr lang="ru-RU" dirty="0" smtClean="0"/>
              <a:t>всех событий на экране.</a:t>
            </a:r>
            <a:endParaRPr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618" y="1221399"/>
            <a:ext cx="2037193" cy="30878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4221" y="1497407"/>
            <a:ext cx="2375915" cy="253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0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464414" y="1279584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Далее создаю два класса</a:t>
            </a:r>
            <a:r>
              <a:rPr lang="en-US" dirty="0" smtClean="0"/>
              <a:t>: Player </a:t>
            </a:r>
            <a:r>
              <a:rPr lang="ru-RU" dirty="0" smtClean="0"/>
              <a:t>и </a:t>
            </a:r>
            <a:r>
              <a:rPr lang="en-US" dirty="0" smtClean="0"/>
              <a:t>Platform</a:t>
            </a:r>
            <a:r>
              <a:rPr lang="ru-RU" dirty="0" smtClean="0"/>
              <a:t>. В скобках – </a:t>
            </a:r>
            <a:r>
              <a:rPr lang="en-US" dirty="0" smtClean="0"/>
              <a:t>Sprite, </a:t>
            </a:r>
            <a:r>
              <a:rPr lang="ru-RU" dirty="0" smtClean="0"/>
              <a:t> простой </a:t>
            </a:r>
            <a:r>
              <a:rPr lang="ru-RU" dirty="0"/>
              <a:t>базовый класс для видимых игровых объектов</a:t>
            </a:r>
            <a:r>
              <a:rPr lang="ru-RU" dirty="0" smtClean="0"/>
              <a:t>. Сразу же наследую все методы этого класса для удобной работы со спрайтами. </a:t>
            </a:r>
            <a:r>
              <a:rPr lang="ru-RU" dirty="0" err="1" smtClean="0"/>
              <a:t>Отрисовываю</a:t>
            </a:r>
            <a:r>
              <a:rPr lang="ru-RU" dirty="0" smtClean="0"/>
              <a:t> их в цикле.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314" y="1326419"/>
            <a:ext cx="2996867" cy="266002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9956" y="4141914"/>
            <a:ext cx="2019582" cy="40010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9257" y="1484642"/>
            <a:ext cx="2419597" cy="254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26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837513" y="1279584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ru-RU" dirty="0" smtClean="0"/>
              <a:t>В </a:t>
            </a:r>
            <a:r>
              <a:rPr lang="en-US" dirty="0" smtClean="0"/>
              <a:t>Player </a:t>
            </a:r>
            <a:r>
              <a:rPr lang="ru-RU" dirty="0" smtClean="0"/>
              <a:t>создаю новые переменные, отвечающие за позицию и перемещение по </a:t>
            </a:r>
            <a:r>
              <a:rPr lang="en-US" dirty="0" smtClean="0"/>
              <a:t>x </a:t>
            </a:r>
            <a:r>
              <a:rPr lang="ru-RU" dirty="0" smtClean="0"/>
              <a:t>и </a:t>
            </a:r>
            <a:r>
              <a:rPr lang="en-US" dirty="0" smtClean="0"/>
              <a:t>y</a:t>
            </a:r>
            <a:r>
              <a:rPr lang="ru-RU" dirty="0" smtClean="0"/>
              <a:t>. Добавляю метод </a:t>
            </a:r>
            <a:r>
              <a:rPr lang="en-US" dirty="0" smtClean="0"/>
              <a:t>move</a:t>
            </a:r>
            <a:r>
              <a:rPr lang="ru-RU" dirty="0"/>
              <a:t> </a:t>
            </a:r>
            <a:r>
              <a:rPr lang="ru-RU" dirty="0" smtClean="0"/>
              <a:t>для управления игроком. </a:t>
            </a:r>
            <a:r>
              <a:rPr lang="ru-RU" dirty="0"/>
              <a:t>Теперь можно </a:t>
            </a:r>
            <a:r>
              <a:rPr lang="ru-RU" dirty="0" smtClean="0"/>
              <a:t>стрелками </a:t>
            </a:r>
            <a:r>
              <a:rPr lang="ru-RU" dirty="0"/>
              <a:t>двигать будущего персонажа</a:t>
            </a:r>
            <a:r>
              <a:rPr lang="ru-RU" dirty="0" smtClean="0"/>
              <a:t>. </a:t>
            </a:r>
          </a:p>
          <a:p>
            <a:pPr marL="0" indent="0">
              <a:buNone/>
            </a:pPr>
            <a:r>
              <a:rPr lang="ru-RU" dirty="0" smtClean="0"/>
              <a:t>Добавил функцию, чтобы игрок заходя за одну сторону оказывался в другой.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5721" y="1167848"/>
            <a:ext cx="1857634" cy="57158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878" y="1936376"/>
            <a:ext cx="3191320" cy="167819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1852" y="3811517"/>
            <a:ext cx="2305372" cy="10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85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625650" y="1022337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ru-RU" sz="1600" dirty="0" smtClean="0"/>
              <a:t>В конце второго курса я решаю выполнить проект на тему «</a:t>
            </a:r>
            <a:r>
              <a:rPr lang="ru-RU" sz="1600" dirty="0"/>
              <a:t>Разработка игрового приложения</a:t>
            </a:r>
            <a:r>
              <a:rPr lang="ru-RU" sz="1600" dirty="0" smtClean="0"/>
              <a:t>».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b="1" dirty="0" smtClean="0">
                <a:solidFill>
                  <a:schemeClr val="accent5"/>
                </a:solidFill>
                <a:uFill>
                  <a:noFill/>
                </a:uFill>
              </a:rPr>
              <a:t>Цель </a:t>
            </a:r>
            <a:r>
              <a:rPr lang="ru-RU" sz="1600" b="1" dirty="0">
                <a:solidFill>
                  <a:schemeClr val="accent5"/>
                </a:solidFill>
                <a:uFill>
                  <a:noFill/>
                </a:uFill>
              </a:rPr>
              <a:t>проекта</a:t>
            </a:r>
            <a:r>
              <a:rPr lang="en-US" sz="1600" b="1" dirty="0">
                <a:solidFill>
                  <a:schemeClr val="accent5"/>
                </a:solidFill>
                <a:uFill>
                  <a:noFill/>
                </a:uFill>
              </a:rPr>
              <a:t>:</a:t>
            </a:r>
            <a:r>
              <a:rPr lang="en-US" sz="1600" dirty="0" smtClean="0"/>
              <a:t> </a:t>
            </a:r>
            <a:r>
              <a:rPr lang="ru-RU" sz="1600" dirty="0" smtClean="0"/>
              <a:t>закрепить полученные знания за семестр и попробовать свои силы в написании простой игры на </a:t>
            </a:r>
            <a:r>
              <a:rPr lang="en-US" sz="1600" dirty="0" smtClean="0"/>
              <a:t>Python.</a:t>
            </a:r>
            <a:endParaRPr lang="ru-RU" sz="16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dirty="0" smtClean="0"/>
              <a:t>Для достижения данной цели мне понадобится выполнить следующие </a:t>
            </a:r>
            <a:r>
              <a:rPr lang="ru-RU" sz="1600" b="1" dirty="0">
                <a:solidFill>
                  <a:schemeClr val="accent5"/>
                </a:solidFill>
                <a:uFill>
                  <a:noFill/>
                </a:uFill>
              </a:rPr>
              <a:t>задачи</a:t>
            </a:r>
            <a:r>
              <a:rPr lang="en-US" sz="1600" dirty="0" smtClean="0"/>
              <a:t>: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/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ЦЕЛИ И ЗАДАЧИ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837513" y="1279584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В методе </a:t>
            </a:r>
            <a:r>
              <a:rPr lang="en-US" dirty="0" smtClean="0"/>
              <a:t>move </a:t>
            </a:r>
            <a:r>
              <a:rPr lang="ru-RU" dirty="0" smtClean="0"/>
              <a:t>изменяю скорость персонажа по </a:t>
            </a:r>
            <a:r>
              <a:rPr lang="en-US" dirty="0" smtClean="0"/>
              <a:t>y </a:t>
            </a:r>
            <a:r>
              <a:rPr lang="ru-RU" dirty="0" smtClean="0"/>
              <a:t>на 0.5, чтобы он падал</a:t>
            </a:r>
            <a:r>
              <a:rPr lang="en-US" dirty="0" smtClean="0"/>
              <a:t>, </a:t>
            </a:r>
            <a:r>
              <a:rPr lang="ru-RU" dirty="0" smtClean="0"/>
              <a:t>а так же при помощи функции </a:t>
            </a:r>
            <a:r>
              <a:rPr lang="en-US" dirty="0" err="1" smtClean="0"/>
              <a:t>spritecollide</a:t>
            </a:r>
            <a:r>
              <a:rPr lang="ru-RU" dirty="0" smtClean="0"/>
              <a:t> проверяю на касание с платформой и убираю скорость падения, располагая персонажа на платформе.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826" y="1777888"/>
            <a:ext cx="3019846" cy="53347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1246" y="2656434"/>
            <a:ext cx="4163006" cy="115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39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815998" y="1462464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Теперь добавляю прыжок игроку. По задумке он должен прыгать только тогда, когда касается платформы. Для этого создаю метод </a:t>
            </a:r>
            <a:r>
              <a:rPr lang="en-US" dirty="0" smtClean="0"/>
              <a:t> jump </a:t>
            </a:r>
            <a:r>
              <a:rPr lang="ru-RU" dirty="0" smtClean="0"/>
              <a:t>со скоростью прыжка и в </a:t>
            </a:r>
            <a:r>
              <a:rPr lang="en-US" dirty="0" smtClean="0"/>
              <a:t>up</a:t>
            </a:r>
            <a:r>
              <a:rPr lang="en-US" dirty="0"/>
              <a:t>d</a:t>
            </a:r>
            <a:r>
              <a:rPr lang="en-US" dirty="0" smtClean="0"/>
              <a:t>ate </a:t>
            </a:r>
            <a:r>
              <a:rPr lang="ru-RU" dirty="0" smtClean="0"/>
              <a:t>добавляю условие, что во время прыжка игрок не может сесть на платформу, а только при приземлении. Делаю прыжок на кнопку.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08" y="1279584"/>
            <a:ext cx="4372585" cy="190526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3124" y="3293713"/>
            <a:ext cx="2695951" cy="126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67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848270" y="1419434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Но игрок никогда не останавливается после прыжка и нажатия клавиши вправо или лево. Для этого и нужны были константы, показанные выше. </a:t>
            </a:r>
            <a:r>
              <a:rPr lang="en-US" dirty="0" smtClean="0"/>
              <a:t>SLOW </a:t>
            </a:r>
            <a:r>
              <a:rPr lang="ru-RU" dirty="0" smtClean="0"/>
              <a:t>уменьшает скорость персонажа, пока она не станет 0. Вторая строчка не дает при передвижении падать вниз, а третья отвечает за плавный прыжок с замедлением в верхней точке.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840" y="2327775"/>
            <a:ext cx="3439005" cy="65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5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407668" y="1294237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Вот что получилось в итоге</a:t>
            </a:r>
            <a:r>
              <a:rPr lang="en-US" dirty="0" smtClean="0"/>
              <a:t>: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915" y="1297956"/>
            <a:ext cx="2770115" cy="311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762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848270" y="1419434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Осталась генерация уровней. Создаю цикл, который генерирует первые платформы, изменяю класс </a:t>
            </a:r>
            <a:r>
              <a:rPr lang="en-US" dirty="0" smtClean="0"/>
              <a:t>platform</a:t>
            </a:r>
            <a:r>
              <a:rPr lang="ru-RU" dirty="0" smtClean="0"/>
              <a:t>, редактируя заданное положение в окне на </a:t>
            </a:r>
            <a:r>
              <a:rPr lang="ru-RU" dirty="0" err="1" smtClean="0"/>
              <a:t>рандомное</a:t>
            </a:r>
            <a:r>
              <a:rPr lang="ru-RU" dirty="0" smtClean="0"/>
              <a:t> значение. Из-за этого выношу главную платформу из массива платформ и создаю ее отдельно.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2931" y="2394889"/>
            <a:ext cx="3621747" cy="113179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224" y="1414222"/>
            <a:ext cx="2591162" cy="64779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4669" y="3859562"/>
            <a:ext cx="4258269" cy="76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358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3086677" y="1193523"/>
            <a:ext cx="2970695" cy="6137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Делаю бесконечный уровень.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887" y="2211046"/>
            <a:ext cx="6792273" cy="14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55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805700" y="1301100"/>
            <a:ext cx="5520257" cy="16034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Осталось сделать генерацию случайных платформ по мере продвижения игрока вверх. Для этого делаю функцию </a:t>
            </a:r>
            <a:r>
              <a:rPr lang="en-US" dirty="0" err="1" smtClean="0"/>
              <a:t>plat_gen</a:t>
            </a:r>
            <a:r>
              <a:rPr lang="ru-RU" dirty="0" smtClean="0"/>
              <a:t>.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375" y="2826046"/>
            <a:ext cx="7382905" cy="110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07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КОД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407668" y="1294237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Итог проделанной работы</a:t>
            </a:r>
            <a:r>
              <a:rPr lang="en-US" dirty="0" smtClean="0"/>
              <a:t>: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805" y="1376979"/>
            <a:ext cx="2641925" cy="297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60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6"/>
          <p:cNvSpPr/>
          <p:nvPr/>
        </p:nvSpPr>
        <p:spPr>
          <a:xfrm>
            <a:off x="3874600" y="820825"/>
            <a:ext cx="1394746" cy="1394746"/>
          </a:xfrm>
          <a:custGeom>
            <a:avLst/>
            <a:gdLst/>
            <a:ahLst/>
            <a:cxnLst/>
            <a:rect l="l" t="t" r="r" b="b"/>
            <a:pathLst>
              <a:path w="45090" h="45090" extrusionOk="0">
                <a:moveTo>
                  <a:pt x="45090" y="45089"/>
                </a:moveTo>
                <a:lnTo>
                  <a:pt x="1" y="45089"/>
                </a:lnTo>
                <a:lnTo>
                  <a:pt x="1" y="0"/>
                </a:lnTo>
                <a:lnTo>
                  <a:pt x="45090" y="0"/>
                </a:lnTo>
                <a:close/>
                <a:moveTo>
                  <a:pt x="441" y="44649"/>
                </a:moveTo>
                <a:lnTo>
                  <a:pt x="44649" y="44649"/>
                </a:lnTo>
                <a:lnTo>
                  <a:pt x="44649" y="441"/>
                </a:lnTo>
                <a:lnTo>
                  <a:pt x="441" y="44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6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ЗАВЕРШЕНИЕ ИГРЫ</a:t>
            </a:r>
            <a:endParaRPr dirty="0"/>
          </a:p>
        </p:txBody>
      </p:sp>
      <p:sp>
        <p:nvSpPr>
          <p:cNvPr id="475" name="Google Shape;475;p46"/>
          <p:cNvSpPr txBox="1">
            <a:spLocks noGrp="1"/>
          </p:cNvSpPr>
          <p:nvPr>
            <p:ph type="title" idx="2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</a:t>
            </a:r>
            <a:endParaRPr dirty="0"/>
          </a:p>
        </p:txBody>
      </p:sp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375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ЗАВЕРШЕНИЕ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505302" y="755200"/>
            <a:ext cx="6133443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Когда игрок касается низа платформы, он тут же оказывается сверху. Так не должно быть, поэтому доработаем проверку посадки игрока.</a:t>
            </a:r>
            <a:endParaRPr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728" y="2718214"/>
            <a:ext cx="7268589" cy="158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39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1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ЦЕЛИ И ЗАДАЧИ</a:t>
            </a:r>
            <a:endParaRPr dirty="0"/>
          </a:p>
        </p:txBody>
      </p:sp>
      <p:sp>
        <p:nvSpPr>
          <p:cNvPr id="341" name="Google Shape;341;p31"/>
          <p:cNvSpPr txBox="1">
            <a:spLocks noGrp="1"/>
          </p:cNvSpPr>
          <p:nvPr>
            <p:ph type="subTitle" idx="1"/>
          </p:nvPr>
        </p:nvSpPr>
        <p:spPr>
          <a:xfrm>
            <a:off x="1573799" y="1470499"/>
            <a:ext cx="2832609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ВЫБРАТЬ ФРЕЙМВОРК</a:t>
            </a:r>
            <a:endParaRPr dirty="0"/>
          </a:p>
        </p:txBody>
      </p:sp>
      <p:sp>
        <p:nvSpPr>
          <p:cNvPr id="342" name="Google Shape;342;p31"/>
          <p:cNvSpPr txBox="1">
            <a:spLocks noGrp="1"/>
          </p:cNvSpPr>
          <p:nvPr>
            <p:ph type="subTitle" idx="2"/>
          </p:nvPr>
        </p:nvSpPr>
        <p:spPr>
          <a:xfrm>
            <a:off x="1573800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Рассмотреть Фреймворки </a:t>
            </a:r>
            <a:r>
              <a:rPr lang="en-US" dirty="0" smtClean="0"/>
              <a:t>Python </a:t>
            </a:r>
            <a:r>
              <a:rPr lang="ru-RU" dirty="0" smtClean="0"/>
              <a:t>для создания игр и выбрать один из них</a:t>
            </a:r>
            <a:endParaRPr dirty="0"/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3"/>
          </p:nvPr>
        </p:nvSpPr>
        <p:spPr>
          <a:xfrm>
            <a:off x="718284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</p:txBody>
      </p:sp>
      <p:sp>
        <p:nvSpPr>
          <p:cNvPr id="344" name="Google Shape;344;p31"/>
          <p:cNvSpPr txBox="1">
            <a:spLocks noGrp="1"/>
          </p:cNvSpPr>
          <p:nvPr>
            <p:ph type="subTitle" idx="4"/>
          </p:nvPr>
        </p:nvSpPr>
        <p:spPr>
          <a:xfrm>
            <a:off x="1573800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ВЫБРАТЬ ИГРУ</a:t>
            </a:r>
            <a:endParaRPr dirty="0"/>
          </a:p>
        </p:txBody>
      </p:sp>
      <p:sp>
        <p:nvSpPr>
          <p:cNvPr id="345" name="Google Shape;345;p31"/>
          <p:cNvSpPr txBox="1">
            <a:spLocks noGrp="1"/>
          </p:cNvSpPr>
          <p:nvPr>
            <p:ph type="subTitle" idx="5"/>
          </p:nvPr>
        </p:nvSpPr>
        <p:spPr>
          <a:xfrm>
            <a:off x="1573800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/>
              <a:t>Придумать или найти несколько вариантов игр и определиться с одним</a:t>
            </a:r>
            <a:endParaRPr dirty="0"/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6"/>
          </p:nvPr>
        </p:nvSpPr>
        <p:spPr>
          <a:xfrm>
            <a:off x="718284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347" name="Google Shape;347;p31"/>
          <p:cNvSpPr txBox="1">
            <a:spLocks noGrp="1"/>
          </p:cNvSpPr>
          <p:nvPr>
            <p:ph type="subTitle" idx="7"/>
          </p:nvPr>
        </p:nvSpPr>
        <p:spPr>
          <a:xfrm>
            <a:off x="1573800" y="3712349"/>
            <a:ext cx="2998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ОБДУМАТЬ ГЕЙМПЛЕЙ</a:t>
            </a:r>
            <a:endParaRPr dirty="0"/>
          </a:p>
        </p:txBody>
      </p:sp>
      <p:sp>
        <p:nvSpPr>
          <p:cNvPr id="348" name="Google Shape;348;p31"/>
          <p:cNvSpPr txBox="1">
            <a:spLocks noGrp="1"/>
          </p:cNvSpPr>
          <p:nvPr>
            <p:ph type="subTitle" idx="8"/>
          </p:nvPr>
        </p:nvSpPr>
        <p:spPr>
          <a:xfrm>
            <a:off x="1573800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/>
              <a:t>Придумать цель игры и какие взаимодействия между объектами будут в игре</a:t>
            </a:r>
            <a:endParaRPr dirty="0"/>
          </a:p>
        </p:txBody>
      </p:sp>
      <p:sp>
        <p:nvSpPr>
          <p:cNvPr id="349" name="Google Shape;349;p31"/>
          <p:cNvSpPr txBox="1">
            <a:spLocks noGrp="1"/>
          </p:cNvSpPr>
          <p:nvPr>
            <p:ph type="title" idx="9"/>
          </p:nvPr>
        </p:nvSpPr>
        <p:spPr>
          <a:xfrm>
            <a:off x="718284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350" name="Google Shape;350;p31"/>
          <p:cNvSpPr txBox="1">
            <a:spLocks noGrp="1"/>
          </p:cNvSpPr>
          <p:nvPr>
            <p:ph type="subTitle" idx="13"/>
          </p:nvPr>
        </p:nvSpPr>
        <p:spPr>
          <a:xfrm>
            <a:off x="5261925" y="14704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НАЧАТЬ ПИСАТЬ КОД</a:t>
            </a:r>
            <a:endParaRPr dirty="0"/>
          </a:p>
        </p:txBody>
      </p:sp>
      <p:sp>
        <p:nvSpPr>
          <p:cNvPr id="351" name="Google Shape;351;p31"/>
          <p:cNvSpPr txBox="1">
            <a:spLocks noGrp="1"/>
          </p:cNvSpPr>
          <p:nvPr>
            <p:ph type="subTitle" idx="14"/>
          </p:nvPr>
        </p:nvSpPr>
        <p:spPr>
          <a:xfrm>
            <a:off x="5261925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/>
              <a:t>Начать писать главные аспекты игры, постепенно добавляя новые</a:t>
            </a:r>
            <a:endParaRPr dirty="0"/>
          </a:p>
        </p:txBody>
      </p:sp>
      <p:sp>
        <p:nvSpPr>
          <p:cNvPr id="352" name="Google Shape;352;p31"/>
          <p:cNvSpPr txBox="1">
            <a:spLocks noGrp="1"/>
          </p:cNvSpPr>
          <p:nvPr>
            <p:ph type="title" idx="15"/>
          </p:nvPr>
        </p:nvSpPr>
        <p:spPr>
          <a:xfrm>
            <a:off x="4406409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</a:t>
            </a:r>
            <a:endParaRPr/>
          </a:p>
        </p:txBody>
      </p:sp>
      <p:sp>
        <p:nvSpPr>
          <p:cNvPr id="353" name="Google Shape;353;p31"/>
          <p:cNvSpPr txBox="1">
            <a:spLocks noGrp="1"/>
          </p:cNvSpPr>
          <p:nvPr>
            <p:ph type="subTitle" idx="16"/>
          </p:nvPr>
        </p:nvSpPr>
        <p:spPr>
          <a:xfrm>
            <a:off x="5261925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ИСПРАВЛЕНИЕ БАГОВ</a:t>
            </a:r>
            <a:endParaRPr dirty="0"/>
          </a:p>
        </p:txBody>
      </p:sp>
      <p:sp>
        <p:nvSpPr>
          <p:cNvPr id="354" name="Google Shape;354;p31"/>
          <p:cNvSpPr txBox="1">
            <a:spLocks noGrp="1"/>
          </p:cNvSpPr>
          <p:nvPr>
            <p:ph type="subTitle" idx="17"/>
          </p:nvPr>
        </p:nvSpPr>
        <p:spPr>
          <a:xfrm>
            <a:off x="5261925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/>
              <a:t>Исправить все ошибки и недоработки в коде</a:t>
            </a:r>
            <a:endParaRPr dirty="0"/>
          </a:p>
        </p:txBody>
      </p:sp>
      <p:sp>
        <p:nvSpPr>
          <p:cNvPr id="355" name="Google Shape;355;p31"/>
          <p:cNvSpPr txBox="1">
            <a:spLocks noGrp="1"/>
          </p:cNvSpPr>
          <p:nvPr>
            <p:ph type="title" idx="18"/>
          </p:nvPr>
        </p:nvSpPr>
        <p:spPr>
          <a:xfrm>
            <a:off x="4406409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endParaRPr dirty="0"/>
          </a:p>
        </p:txBody>
      </p:sp>
      <p:sp>
        <p:nvSpPr>
          <p:cNvPr id="356" name="Google Shape;356;p31"/>
          <p:cNvSpPr txBox="1">
            <a:spLocks noGrp="1"/>
          </p:cNvSpPr>
          <p:nvPr>
            <p:ph type="subTitle" idx="19"/>
          </p:nvPr>
        </p:nvSpPr>
        <p:spPr>
          <a:xfrm>
            <a:off x="5261925" y="37123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ВЫБОР ДИЗАЙНА</a:t>
            </a:r>
            <a:endParaRPr dirty="0"/>
          </a:p>
        </p:txBody>
      </p:sp>
      <p:sp>
        <p:nvSpPr>
          <p:cNvPr id="357" name="Google Shape;357;p31"/>
          <p:cNvSpPr txBox="1">
            <a:spLocks noGrp="1"/>
          </p:cNvSpPr>
          <p:nvPr>
            <p:ph type="subTitle" idx="20"/>
          </p:nvPr>
        </p:nvSpPr>
        <p:spPr>
          <a:xfrm>
            <a:off x="5261925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/>
              <a:t>Выбрать дизайн игры, персонажа и платформ</a:t>
            </a:r>
            <a:endParaRPr dirty="0"/>
          </a:p>
        </p:txBody>
      </p:sp>
      <p:sp>
        <p:nvSpPr>
          <p:cNvPr id="358" name="Google Shape;358;p31"/>
          <p:cNvSpPr txBox="1">
            <a:spLocks noGrp="1"/>
          </p:cNvSpPr>
          <p:nvPr>
            <p:ph type="title" idx="21"/>
          </p:nvPr>
        </p:nvSpPr>
        <p:spPr>
          <a:xfrm>
            <a:off x="4406409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ЗАВЕРШЕНИЕ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713983" y="1207160"/>
            <a:ext cx="305594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Создаем новый класс </a:t>
            </a:r>
            <a:r>
              <a:rPr lang="en-US" dirty="0" smtClean="0"/>
              <a:t>Coin</a:t>
            </a:r>
            <a:r>
              <a:rPr lang="ru-RU" dirty="0" smtClean="0"/>
              <a:t>, чтобы реализовать в игре монетки. Добавляем касание с игроком и генерацию на платформах.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b="13069"/>
          <a:stretch/>
        </p:blipFill>
        <p:spPr>
          <a:xfrm>
            <a:off x="3815402" y="1250325"/>
            <a:ext cx="4613697" cy="115938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/>
          <a:srcRect t="9517" b="10682"/>
          <a:stretch/>
        </p:blipFill>
        <p:spPr>
          <a:xfrm>
            <a:off x="3769923" y="2584010"/>
            <a:ext cx="4704654" cy="114031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123" y="3811341"/>
            <a:ext cx="7287642" cy="116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61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ЗАВЕРШЕНИЕ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505303" y="970900"/>
            <a:ext cx="6133443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В моментах может случиться такое, что платформы наезжают друг на друга. Чтобы этого избежать создаю функцию </a:t>
            </a:r>
            <a:r>
              <a:rPr lang="en-US" dirty="0" smtClean="0"/>
              <a:t>check</a:t>
            </a:r>
            <a:r>
              <a:rPr lang="ru-RU" dirty="0" smtClean="0"/>
              <a:t>, которая будет отслеживать касания и, если обнаружит, удалит старую платформу.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992" y="3132930"/>
            <a:ext cx="6573167" cy="94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2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ЗАВЕРШЕНИЕ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848270" y="1548526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Делаю счёт игрока. В класс </a:t>
            </a:r>
            <a:r>
              <a:rPr lang="en-US" dirty="0" smtClean="0"/>
              <a:t>platform </a:t>
            </a:r>
            <a:r>
              <a:rPr lang="ru-RU" dirty="0" smtClean="0"/>
              <a:t>добавляю </a:t>
            </a:r>
            <a:r>
              <a:rPr lang="en-US" dirty="0" smtClean="0"/>
              <a:t>point. </a:t>
            </a:r>
            <a:r>
              <a:rPr lang="ru-RU" dirty="0" smtClean="0"/>
              <a:t>В </a:t>
            </a:r>
            <a:r>
              <a:rPr lang="en-US" dirty="0" smtClean="0"/>
              <a:t>Player update </a:t>
            </a:r>
            <a:r>
              <a:rPr lang="ru-RU" dirty="0" smtClean="0"/>
              <a:t>добавляем проверку на </a:t>
            </a:r>
            <a:r>
              <a:rPr lang="en-US" dirty="0" smtClean="0"/>
              <a:t>point. </a:t>
            </a:r>
            <a:r>
              <a:rPr lang="ru-RU" dirty="0" smtClean="0"/>
              <a:t>Создаем надпись о счете и делаем счетчик очков.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170" y="1694872"/>
            <a:ext cx="4982270" cy="24768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9065" y="2217995"/>
            <a:ext cx="4334480" cy="90500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3354" y="3398434"/>
            <a:ext cx="4305901" cy="64779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71406" y="4173134"/>
            <a:ext cx="4629796" cy="65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ЗАВЕРШЕНИЕ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2573607" y="1042159"/>
            <a:ext cx="4031588" cy="1604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Делаем проигрыш и главное меню игры.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r="21164"/>
          <a:stretch/>
        </p:blipFill>
        <p:spPr>
          <a:xfrm>
            <a:off x="339066" y="2449274"/>
            <a:ext cx="4007023" cy="218612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0587" y="2427837"/>
            <a:ext cx="3780077" cy="220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89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ЗАВЕРШЕНИЕ ИГРЫ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848270" y="1694872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При помощи модуля </a:t>
            </a:r>
            <a:r>
              <a:rPr lang="en-US" dirty="0" smtClean="0"/>
              <a:t>pickle</a:t>
            </a:r>
            <a:r>
              <a:rPr lang="ru-RU" dirty="0" smtClean="0"/>
              <a:t>, который позволяет </a:t>
            </a:r>
            <a:r>
              <a:rPr lang="ru-RU" dirty="0"/>
              <a:t>нам хранить </a:t>
            </a:r>
            <a:r>
              <a:rPr lang="ru-RU" dirty="0" smtClean="0"/>
              <a:t>данные </a:t>
            </a:r>
            <a:r>
              <a:rPr lang="ru-RU" dirty="0"/>
              <a:t>для последующего </a:t>
            </a:r>
            <a:r>
              <a:rPr lang="ru-RU" dirty="0" smtClean="0"/>
              <a:t>применения, реализуем сохранение счета игрока. Так же понадобиться модуль </a:t>
            </a:r>
            <a:r>
              <a:rPr lang="en-US" dirty="0" err="1" smtClean="0"/>
              <a:t>os</a:t>
            </a:r>
            <a:r>
              <a:rPr lang="en-US" dirty="0" smtClean="0"/>
              <a:t>,</a:t>
            </a:r>
            <a:r>
              <a:rPr lang="ru-RU" dirty="0" smtClean="0"/>
              <a:t> который поможет определить, пустой ли файл с сохранением или нет.</a:t>
            </a:r>
            <a:r>
              <a:rPr lang="ru-RU" dirty="0"/>
              <a:t/>
            </a:r>
            <a:br>
              <a:rPr lang="ru-RU" dirty="0"/>
            </a:b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621" y="1790525"/>
            <a:ext cx="4334480" cy="89547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2267" y="3010256"/>
            <a:ext cx="4409187" cy="99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7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6"/>
          <p:cNvSpPr/>
          <p:nvPr/>
        </p:nvSpPr>
        <p:spPr>
          <a:xfrm>
            <a:off x="3874600" y="820825"/>
            <a:ext cx="1394746" cy="1394746"/>
          </a:xfrm>
          <a:custGeom>
            <a:avLst/>
            <a:gdLst/>
            <a:ahLst/>
            <a:cxnLst/>
            <a:rect l="l" t="t" r="r" b="b"/>
            <a:pathLst>
              <a:path w="45090" h="45090" extrusionOk="0">
                <a:moveTo>
                  <a:pt x="45090" y="45089"/>
                </a:moveTo>
                <a:lnTo>
                  <a:pt x="1" y="45089"/>
                </a:lnTo>
                <a:lnTo>
                  <a:pt x="1" y="0"/>
                </a:lnTo>
                <a:lnTo>
                  <a:pt x="45090" y="0"/>
                </a:lnTo>
                <a:close/>
                <a:moveTo>
                  <a:pt x="441" y="44649"/>
                </a:moveTo>
                <a:lnTo>
                  <a:pt x="44649" y="44649"/>
                </a:lnTo>
                <a:lnTo>
                  <a:pt x="44649" y="441"/>
                </a:lnTo>
                <a:lnTo>
                  <a:pt x="441" y="44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6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ДИЗАЙН</a:t>
            </a:r>
            <a:endParaRPr dirty="0"/>
          </a:p>
        </p:txBody>
      </p:sp>
      <p:sp>
        <p:nvSpPr>
          <p:cNvPr id="475" name="Google Shape;475;p46"/>
          <p:cNvSpPr txBox="1">
            <a:spLocks noGrp="1"/>
          </p:cNvSpPr>
          <p:nvPr>
            <p:ph type="title" idx="2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6</a:t>
            </a:r>
            <a:endParaRPr dirty="0"/>
          </a:p>
        </p:txBody>
      </p:sp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009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ДИЗАЙН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848270" y="1548526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Осталось самое трудное: найти спрайты, сделать анимацию, добавить музыку.</a:t>
            </a:r>
          </a:p>
          <a:p>
            <a:pPr marL="0" lvl="0" indent="0">
              <a:buNone/>
            </a:pPr>
            <a:r>
              <a:rPr lang="ru-RU" dirty="0" smtClean="0"/>
              <a:t>В интернете много паков спрайтов. Тут дело вкуса.</a:t>
            </a:r>
          </a:p>
          <a:p>
            <a:pPr marL="0" lvl="0" indent="0">
              <a:buNone/>
            </a:pPr>
            <a:r>
              <a:rPr lang="ru-RU" dirty="0" smtClean="0"/>
              <a:t>Я остановился на лягушке, зимнем фоне и снежных платформах.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220" y="1553773"/>
            <a:ext cx="1219202" cy="137160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340" y="2099891"/>
            <a:ext cx="1269841" cy="27936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25" y="3269203"/>
            <a:ext cx="840217" cy="84021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5" y="3536390"/>
            <a:ext cx="573030" cy="57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77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ДИЗАЙН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731052" y="1548526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Теперь нужно создать переменную (</a:t>
            </a:r>
            <a:r>
              <a:rPr lang="en-US" dirty="0" smtClean="0"/>
              <a:t>ACOUNT</a:t>
            </a:r>
            <a:r>
              <a:rPr lang="ru-RU" dirty="0" smtClean="0"/>
              <a:t>), которая будет в качестве счетчика анимации. Добавим все спрайты в разные массивы. При определенном действии</a:t>
            </a:r>
          </a:p>
          <a:p>
            <a:pPr marL="0" lvl="0" indent="0">
              <a:buNone/>
            </a:pPr>
            <a:r>
              <a:rPr lang="ru-RU" dirty="0" smtClean="0"/>
              <a:t>надо делить кол-во спрайтов массива на то, сколько кадров будет занимать один спрайт (</a:t>
            </a:r>
            <a:r>
              <a:rPr lang="en-US" dirty="0" smtClean="0"/>
              <a:t>FPS/</a:t>
            </a:r>
            <a:r>
              <a:rPr lang="ru-RU" dirty="0" smtClean="0"/>
              <a:t>кол-во спрайтов)</a:t>
            </a:r>
            <a:r>
              <a:rPr lang="en-US" dirty="0" smtClean="0"/>
              <a:t>,</a:t>
            </a:r>
            <a:r>
              <a:rPr lang="ru-RU" dirty="0" smtClean="0"/>
              <a:t> тем самым перебирая по очереди спрайты в массиве и </a:t>
            </a:r>
            <a:r>
              <a:rPr lang="ru-RU" dirty="0" err="1" smtClean="0"/>
              <a:t>отрисовывая</a:t>
            </a:r>
            <a:r>
              <a:rPr lang="ru-RU" dirty="0" smtClean="0"/>
              <a:t> их.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0883" y="1396024"/>
            <a:ext cx="4763165" cy="86689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952" y="2612739"/>
            <a:ext cx="5209026" cy="200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399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ДИЗАЙН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2233539" y="418972"/>
            <a:ext cx="4676967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Вспомогательные переменные</a:t>
            </a:r>
            <a:r>
              <a:rPr lang="en-US" dirty="0" smtClean="0"/>
              <a:t> </a:t>
            </a:r>
            <a:r>
              <a:rPr lang="ru-RU" dirty="0" smtClean="0"/>
              <a:t>в классе </a:t>
            </a:r>
            <a:r>
              <a:rPr lang="en-US" dirty="0" smtClean="0"/>
              <a:t>Player: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598" y="2573962"/>
            <a:ext cx="3200847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87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ДИЗАЙН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161745" y="442326"/>
            <a:ext cx="6820558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Добавить музыку не так сложно, как анимацию. Нужно просто выбрать подходящую и прописать три строчки.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573" y="2667452"/>
            <a:ext cx="5572903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16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625650" y="1022337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Bef>
                <a:spcPts val="1600"/>
              </a:spcBef>
            </a:pPr>
            <a:r>
              <a:rPr lang="ru-RU" sz="1600" dirty="0" smtClean="0">
                <a:hlinkClick r:id="rId3" action="ppaction://hlinksldjump"/>
              </a:rPr>
              <a:t>Выбор </a:t>
            </a:r>
            <a:r>
              <a:rPr lang="ru-RU" sz="1600" dirty="0" err="1" smtClean="0">
                <a:hlinkClick r:id="rId3" action="ppaction://hlinksldjump"/>
              </a:rPr>
              <a:t>фреймворка</a:t>
            </a:r>
            <a:endParaRPr lang="ru-RU" sz="1600" dirty="0" smtClean="0"/>
          </a:p>
          <a:p>
            <a:pPr marL="342900" indent="-342900">
              <a:spcBef>
                <a:spcPts val="1600"/>
              </a:spcBef>
            </a:pPr>
            <a:r>
              <a:rPr lang="ru-RU" sz="1600" dirty="0" smtClean="0">
                <a:hlinkClick r:id="rId4" action="ppaction://hlinksldjump"/>
              </a:rPr>
              <a:t>Выбор игры</a:t>
            </a:r>
            <a:endParaRPr lang="ru-RU" sz="1600" dirty="0" smtClean="0"/>
          </a:p>
          <a:p>
            <a:pPr marL="342900" indent="-342900">
              <a:spcBef>
                <a:spcPts val="1600"/>
              </a:spcBef>
            </a:pPr>
            <a:r>
              <a:rPr lang="ru-RU" sz="1600" dirty="0" err="1" smtClean="0">
                <a:hlinkClick r:id="rId5" action="ppaction://hlinksldjump"/>
              </a:rPr>
              <a:t>Геймплей</a:t>
            </a:r>
            <a:endParaRPr lang="ru-RU" sz="1600" dirty="0" smtClean="0"/>
          </a:p>
          <a:p>
            <a:pPr marL="342900" indent="-342900">
              <a:spcBef>
                <a:spcPts val="1600"/>
              </a:spcBef>
            </a:pPr>
            <a:r>
              <a:rPr lang="ru-RU" sz="1600" dirty="0" smtClean="0">
                <a:hlinkClick r:id="rId6" action="ppaction://hlinksldjump"/>
              </a:rPr>
              <a:t>Код игры</a:t>
            </a:r>
            <a:endParaRPr lang="ru-RU" sz="1600" dirty="0" smtClean="0"/>
          </a:p>
          <a:p>
            <a:pPr marL="342900" indent="-342900">
              <a:spcBef>
                <a:spcPts val="1600"/>
              </a:spcBef>
            </a:pPr>
            <a:r>
              <a:rPr lang="ru-RU" sz="1600" dirty="0" smtClean="0">
                <a:hlinkClick r:id="rId7" action="ppaction://hlinksldjump"/>
              </a:rPr>
              <a:t>Завершение игры</a:t>
            </a:r>
            <a:endParaRPr lang="ru-RU" sz="1600" dirty="0" smtClean="0"/>
          </a:p>
          <a:p>
            <a:pPr marL="342900" indent="-342900">
              <a:spcBef>
                <a:spcPts val="1600"/>
              </a:spcBef>
            </a:pPr>
            <a:r>
              <a:rPr lang="ru-RU" sz="1600" dirty="0" smtClean="0">
                <a:hlinkClick r:id="rId8" action="ppaction://hlinksldjump"/>
              </a:rPr>
              <a:t>Дизайн</a:t>
            </a:r>
            <a:endParaRPr lang="ru-RU" sz="1600" dirty="0" smtClean="0"/>
          </a:p>
          <a:p>
            <a:pPr marL="342900" indent="-342900">
              <a:spcBef>
                <a:spcPts val="1600"/>
              </a:spcBef>
            </a:pPr>
            <a:r>
              <a:rPr lang="ru-RU" sz="1600" dirty="0" smtClean="0">
                <a:hlinkClick r:id="rId9" action="ppaction://hlinksldjump"/>
              </a:rPr>
              <a:t>Выводы</a:t>
            </a:r>
            <a:endParaRPr sz="1600" dirty="0"/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СОДЕРЖАНИЕ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81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ДИЗАЙН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731052" y="1548526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Я же решил пойти дальше и сделал так, чтобы в игре можно было изменять громкость, ставить на паузу и возобновлять музыку. Это не сложно, просто надо прописать еще одни события и добавить переменные паузы </a:t>
            </a:r>
            <a:r>
              <a:rPr lang="en-US" dirty="0" smtClean="0"/>
              <a:t>(</a:t>
            </a:r>
            <a:r>
              <a:rPr lang="en-US" dirty="0" err="1" smtClean="0"/>
              <a:t>m_pause</a:t>
            </a:r>
            <a:r>
              <a:rPr lang="en-US" dirty="0" smtClean="0"/>
              <a:t>) </a:t>
            </a:r>
            <a:r>
              <a:rPr lang="ru-RU" dirty="0" smtClean="0"/>
              <a:t>и громкости (</a:t>
            </a:r>
            <a:r>
              <a:rPr lang="en-US" dirty="0" err="1" smtClean="0"/>
              <a:t>vol</a:t>
            </a:r>
            <a:r>
              <a:rPr lang="ru-RU" dirty="0" smtClean="0"/>
              <a:t>)</a:t>
            </a:r>
            <a:r>
              <a:rPr lang="en-US" dirty="0"/>
              <a:t>.</a:t>
            </a:r>
            <a:r>
              <a:rPr lang="ru-RU" dirty="0" smtClean="0"/>
              <a:t> 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1922" y="1310663"/>
            <a:ext cx="4286848" cy="322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47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ДИЗАЙН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113628" y="1354888"/>
            <a:ext cx="2527674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Финальная версия игры</a:t>
            </a:r>
            <a:r>
              <a:rPr lang="en-US" dirty="0" smtClean="0"/>
              <a:t>: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116" y="1075189"/>
            <a:ext cx="3440377" cy="386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49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6"/>
          <p:cNvSpPr/>
          <p:nvPr/>
        </p:nvSpPr>
        <p:spPr>
          <a:xfrm>
            <a:off x="3874600" y="820825"/>
            <a:ext cx="1394746" cy="1394746"/>
          </a:xfrm>
          <a:custGeom>
            <a:avLst/>
            <a:gdLst/>
            <a:ahLst/>
            <a:cxnLst/>
            <a:rect l="l" t="t" r="r" b="b"/>
            <a:pathLst>
              <a:path w="45090" h="45090" extrusionOk="0">
                <a:moveTo>
                  <a:pt x="45090" y="45089"/>
                </a:moveTo>
                <a:lnTo>
                  <a:pt x="1" y="45089"/>
                </a:lnTo>
                <a:lnTo>
                  <a:pt x="1" y="0"/>
                </a:lnTo>
                <a:lnTo>
                  <a:pt x="45090" y="0"/>
                </a:lnTo>
                <a:close/>
                <a:moveTo>
                  <a:pt x="441" y="44649"/>
                </a:moveTo>
                <a:lnTo>
                  <a:pt x="44649" y="44649"/>
                </a:lnTo>
                <a:lnTo>
                  <a:pt x="44649" y="441"/>
                </a:lnTo>
                <a:lnTo>
                  <a:pt x="441" y="44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6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ВЫВОДЫ</a:t>
            </a:r>
            <a:endParaRPr dirty="0"/>
          </a:p>
        </p:txBody>
      </p:sp>
      <p:sp>
        <p:nvSpPr>
          <p:cNvPr id="475" name="Google Shape;475;p46"/>
          <p:cNvSpPr txBox="1">
            <a:spLocks noGrp="1"/>
          </p:cNvSpPr>
          <p:nvPr>
            <p:ph type="title" idx="2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7</a:t>
            </a:r>
            <a:endParaRPr dirty="0"/>
          </a:p>
        </p:txBody>
      </p:sp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818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727075" y="1054610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ru-RU" sz="1400" dirty="0"/>
              <a:t>В конце хотелось бы отметить, что это был мой </a:t>
            </a:r>
            <a:r>
              <a:rPr lang="ru-RU" sz="1400" dirty="0" smtClean="0"/>
              <a:t>первый </a:t>
            </a:r>
            <a:r>
              <a:rPr lang="ru-RU" sz="1400" dirty="0"/>
              <a:t>опыт в создании подобных игр. Данная работа была самой сложной </a:t>
            </a:r>
            <a:r>
              <a:rPr lang="ru-RU" sz="1400" dirty="0" smtClean="0"/>
              <a:t>и интересной </a:t>
            </a:r>
            <a:r>
              <a:rPr lang="ru-RU" sz="1400" dirty="0"/>
              <a:t>из всех предыдущих. Мне очень хотелось совместить все знания, которые у меня есть, и выложиться на полную. Конечно, некоторые вещи приходилось искать в интернете, некоторые узнавать у </a:t>
            </a:r>
            <a:r>
              <a:rPr lang="ru-RU" sz="1400" dirty="0" err="1"/>
              <a:t>одногруппников</a:t>
            </a:r>
            <a:r>
              <a:rPr lang="ru-RU" sz="1400" dirty="0"/>
              <a:t>, а некоторые додумывать самому. Для меня – это большой опыт, которых, надеюсь, </a:t>
            </a:r>
            <a:r>
              <a:rPr lang="ru-RU" sz="1400" dirty="0" smtClean="0"/>
              <a:t>с каждым разом все </a:t>
            </a:r>
            <a:r>
              <a:rPr lang="ru-RU" sz="1400" dirty="0"/>
              <a:t>будет больше и больше.</a:t>
            </a:r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ВЫВОДЫ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1887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88"/>
          <p:cNvSpPr txBox="1">
            <a:spLocks noGrp="1"/>
          </p:cNvSpPr>
          <p:nvPr>
            <p:ph type="title"/>
          </p:nvPr>
        </p:nvSpPr>
        <p:spPr>
          <a:xfrm>
            <a:off x="2285749" y="2624556"/>
            <a:ext cx="4572627" cy="8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dirty="0" smtClean="0"/>
              <a:t>СПАСИБО</a:t>
            </a:r>
            <a:br>
              <a:rPr lang="ru-RU" sz="6600" dirty="0" smtClean="0"/>
            </a:br>
            <a:r>
              <a:rPr lang="ru-RU" sz="6600" dirty="0" smtClean="0"/>
              <a:t>ЗА</a:t>
            </a:r>
            <a:br>
              <a:rPr lang="ru-RU" sz="6600" dirty="0" smtClean="0"/>
            </a:br>
            <a:r>
              <a:rPr lang="ru-RU" sz="6600" dirty="0" smtClean="0"/>
              <a:t>ВНИМНИЕ</a:t>
            </a:r>
            <a:r>
              <a:rPr lang="en" sz="6600" dirty="0" smtClean="0"/>
              <a:t>!</a:t>
            </a:r>
            <a:endParaRPr sz="6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92"/>
          <p:cNvSpPr txBox="1">
            <a:spLocks noGrp="1"/>
          </p:cNvSpPr>
          <p:nvPr>
            <p:ph type="subTitle" idx="1"/>
          </p:nvPr>
        </p:nvSpPr>
        <p:spPr>
          <a:xfrm>
            <a:off x="625650" y="1380003"/>
            <a:ext cx="7689900" cy="7930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 smtClean="0">
                <a:uFill>
                  <a:noFill/>
                </a:uFill>
                <a:hlinkClick r:id="rId3"/>
              </a:rPr>
              <a:t>https://www.pygame.org/docs/</a:t>
            </a:r>
            <a:endParaRPr lang="ru-RU" sz="1100" dirty="0" smtClean="0">
              <a:uFill>
                <a:noFill/>
              </a:uFill>
            </a:endParaRPr>
          </a:p>
          <a:p>
            <a:pPr lvl="0"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 smtClean="0">
                <a:uFill>
                  <a:noFill/>
                </a:uFill>
                <a:hlinkClick r:id="rId4"/>
              </a:rPr>
              <a:t>https://habr.com/ru/post/588605/</a:t>
            </a:r>
            <a:endParaRPr lang="ru-RU" sz="1100" dirty="0" smtClean="0">
              <a:uFill>
                <a:noFill/>
              </a:uFill>
            </a:endParaRPr>
          </a:p>
          <a:p>
            <a:pPr lvl="0"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>
                <a:uFill>
                  <a:noFill/>
                </a:uFill>
                <a:hlinkClick r:id="rId5"/>
              </a:rPr>
              <a:t>https://realpython.com/pygame-a-primer/</a:t>
            </a:r>
            <a:r>
              <a:rPr lang="en-US" sz="1100" dirty="0">
                <a:uFill>
                  <a:noFill/>
                </a:uFill>
              </a:rPr>
              <a:t> </a:t>
            </a:r>
            <a:endParaRPr lang="ru-RU" sz="1100" dirty="0" smtClean="0">
              <a:uFill>
                <a:noFill/>
              </a:uFill>
            </a:endParaRPr>
          </a:p>
          <a:p>
            <a:pPr lvl="0"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>
                <a:uFill>
                  <a:noFill/>
                </a:uFill>
                <a:hlinkClick r:id="rId6"/>
              </a:rPr>
              <a:t>https://pythonru.com/uroki/biblioteka-pygame-chast-1-vvedenie</a:t>
            </a:r>
            <a:r>
              <a:rPr lang="en-US" sz="1100" dirty="0">
                <a:uFill>
                  <a:noFill/>
                </a:uFill>
              </a:rPr>
              <a:t> </a:t>
            </a:r>
            <a:endParaRPr lang="ru-RU" sz="1100" dirty="0" smtClean="0">
              <a:uFill>
                <a:noFill/>
              </a:uFill>
            </a:endParaRPr>
          </a:p>
        </p:txBody>
      </p:sp>
      <p:sp>
        <p:nvSpPr>
          <p:cNvPr id="1096" name="Google Shape;1096;p92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ССЫЛКИ</a:t>
            </a:r>
            <a:endParaRPr dirty="0"/>
          </a:p>
        </p:txBody>
      </p:sp>
      <p:sp>
        <p:nvSpPr>
          <p:cNvPr id="1097" name="Google Shape;1097;p92"/>
          <p:cNvSpPr txBox="1">
            <a:spLocks noGrp="1"/>
          </p:cNvSpPr>
          <p:nvPr>
            <p:ph type="subTitle" idx="4294967295"/>
          </p:nvPr>
        </p:nvSpPr>
        <p:spPr>
          <a:xfrm>
            <a:off x="713225" y="1056071"/>
            <a:ext cx="22002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 smtClean="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PyGame</a:t>
            </a:r>
            <a:endParaRPr sz="1800" dirty="0">
              <a:solidFill>
                <a:schemeClr val="accent5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6" name="Google Shape;1097;p92"/>
          <p:cNvSpPr txBox="1">
            <a:spLocks/>
          </p:cNvSpPr>
          <p:nvPr/>
        </p:nvSpPr>
        <p:spPr>
          <a:xfrm>
            <a:off x="713225" y="2305387"/>
            <a:ext cx="22002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ru-RU" sz="1800" dirty="0" smtClean="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Спрайты</a:t>
            </a:r>
            <a:endParaRPr lang="en-US" sz="1800" dirty="0">
              <a:solidFill>
                <a:schemeClr val="accent5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" name="Google Shape;1095;p92"/>
          <p:cNvSpPr txBox="1">
            <a:spLocks/>
          </p:cNvSpPr>
          <p:nvPr/>
        </p:nvSpPr>
        <p:spPr>
          <a:xfrm>
            <a:off x="625650" y="2664787"/>
            <a:ext cx="7689900" cy="793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>
                <a:uFill>
                  <a:noFill/>
                </a:uFill>
                <a:hlinkClick r:id="rId7"/>
              </a:rPr>
              <a:t>https://</a:t>
            </a:r>
            <a:r>
              <a:rPr lang="en-US" sz="1100" dirty="0" smtClean="0">
                <a:uFill>
                  <a:noFill/>
                </a:uFill>
                <a:hlinkClick r:id="rId7"/>
              </a:rPr>
              <a:t>itch.io/game-assets/free/tag-sprites</a:t>
            </a:r>
            <a:endParaRPr lang="ru-RU" sz="1100" dirty="0" smtClean="0">
              <a:uFill>
                <a:noFill/>
              </a:uFill>
            </a:endParaRPr>
          </a:p>
          <a:p>
            <a:pPr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>
                <a:uFill>
                  <a:noFill/>
                </a:uFill>
                <a:hlinkClick r:id="rId8"/>
              </a:rPr>
              <a:t>https://craftpix.net/freebies</a:t>
            </a:r>
            <a:r>
              <a:rPr lang="en-US" sz="1100" dirty="0" smtClean="0">
                <a:uFill>
                  <a:noFill/>
                </a:uFill>
                <a:hlinkClick r:id="rId8"/>
              </a:rPr>
              <a:t>/</a:t>
            </a:r>
            <a:endParaRPr lang="ru-RU" sz="1100" dirty="0" smtClean="0">
              <a:uFill>
                <a:noFill/>
              </a:uFill>
            </a:endParaRPr>
          </a:p>
          <a:p>
            <a:pPr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>
                <a:uFill>
                  <a:noFill/>
                </a:uFill>
                <a:hlinkClick r:id="rId9"/>
              </a:rPr>
              <a:t>https://assetstore.unity.com/?</a:t>
            </a:r>
            <a:r>
              <a:rPr lang="en-US" sz="1100" dirty="0" smtClean="0">
                <a:uFill>
                  <a:noFill/>
                </a:uFill>
                <a:hlinkClick r:id="rId9"/>
              </a:rPr>
              <a:t>category=2d&amp;free=true&amp;q=sprites&amp;orderBy=1&amp;rows=25</a:t>
            </a:r>
            <a:endParaRPr lang="ru-RU" sz="1100" dirty="0" smtClean="0">
              <a:uFill>
                <a:noFill/>
              </a:uFill>
            </a:endParaRPr>
          </a:p>
        </p:txBody>
      </p:sp>
      <p:sp>
        <p:nvSpPr>
          <p:cNvPr id="9" name="Google Shape;1097;p92"/>
          <p:cNvSpPr txBox="1">
            <a:spLocks/>
          </p:cNvSpPr>
          <p:nvPr/>
        </p:nvSpPr>
        <p:spPr>
          <a:xfrm>
            <a:off x="713225" y="3427224"/>
            <a:ext cx="22002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ru-RU" sz="1800" dirty="0" smtClean="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Остальное</a:t>
            </a:r>
            <a:endParaRPr lang="en-US" sz="1800" dirty="0">
              <a:solidFill>
                <a:schemeClr val="accent5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" name="Google Shape;1095;p92"/>
          <p:cNvSpPr txBox="1">
            <a:spLocks/>
          </p:cNvSpPr>
          <p:nvPr/>
        </p:nvSpPr>
        <p:spPr>
          <a:xfrm>
            <a:off x="625650" y="3823745"/>
            <a:ext cx="7689900" cy="793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>
                <a:uFill>
                  <a:noFill/>
                </a:uFill>
                <a:hlinkClick r:id="rId10"/>
              </a:rPr>
              <a:t>https://</a:t>
            </a:r>
            <a:r>
              <a:rPr lang="en-US" sz="1100" dirty="0" smtClean="0">
                <a:uFill>
                  <a:noFill/>
                </a:uFill>
                <a:hlinkClick r:id="rId10"/>
              </a:rPr>
              <a:t>www.youtube.com/playlist?list=PLjRuaCofWO0O8qv2or33DGHpQ6kN_CATM</a:t>
            </a:r>
            <a:endParaRPr lang="ru-RU" sz="1100" dirty="0" smtClean="0">
              <a:uFill>
                <a:noFill/>
              </a:uFill>
            </a:endParaRPr>
          </a:p>
          <a:p>
            <a:pPr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>
                <a:uFill>
                  <a:noFill/>
                </a:uFill>
                <a:hlinkClick r:id="rId11"/>
              </a:rPr>
              <a:t>https://</a:t>
            </a:r>
            <a:r>
              <a:rPr lang="en-US" sz="1100" dirty="0" smtClean="0">
                <a:uFill>
                  <a:noFill/>
                </a:uFill>
                <a:hlinkClick r:id="rId11"/>
              </a:rPr>
              <a:t>docs.python.org/3/py-modindex.html</a:t>
            </a:r>
            <a:endParaRPr lang="ru-RU" sz="1100" dirty="0" smtClean="0">
              <a:uFill>
                <a:noFill/>
              </a:uFill>
            </a:endParaRPr>
          </a:p>
          <a:p>
            <a:pPr indent="-298450">
              <a:buClr>
                <a:schemeClr val="accent5"/>
              </a:buClr>
              <a:buSzPts val="1100"/>
              <a:buFont typeface="Montserrat"/>
              <a:buChar char="●"/>
            </a:pPr>
            <a:r>
              <a:rPr lang="en-US" sz="1100" dirty="0">
                <a:uFill>
                  <a:noFill/>
                </a:uFill>
                <a:hlinkClick r:id="rId12"/>
              </a:rPr>
              <a:t>https://</a:t>
            </a:r>
            <a:r>
              <a:rPr lang="en-US" sz="1100" dirty="0" smtClean="0">
                <a:uFill>
                  <a:noFill/>
                </a:uFill>
                <a:hlinkClick r:id="rId12"/>
              </a:rPr>
              <a:t>itch.io/games/made-with-pygame</a:t>
            </a:r>
            <a:endParaRPr lang="ru-RU" sz="1100" dirty="0" smtClean="0">
              <a:uFill>
                <a:noFill/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6"/>
          <p:cNvSpPr/>
          <p:nvPr/>
        </p:nvSpPr>
        <p:spPr>
          <a:xfrm>
            <a:off x="3874600" y="820825"/>
            <a:ext cx="1394746" cy="1394746"/>
          </a:xfrm>
          <a:custGeom>
            <a:avLst/>
            <a:gdLst/>
            <a:ahLst/>
            <a:cxnLst/>
            <a:rect l="l" t="t" r="r" b="b"/>
            <a:pathLst>
              <a:path w="45090" h="45090" extrusionOk="0">
                <a:moveTo>
                  <a:pt x="45090" y="45089"/>
                </a:moveTo>
                <a:lnTo>
                  <a:pt x="1" y="45089"/>
                </a:lnTo>
                <a:lnTo>
                  <a:pt x="1" y="0"/>
                </a:lnTo>
                <a:lnTo>
                  <a:pt x="45090" y="0"/>
                </a:lnTo>
                <a:close/>
                <a:moveTo>
                  <a:pt x="441" y="44649"/>
                </a:moveTo>
                <a:lnTo>
                  <a:pt x="44649" y="44649"/>
                </a:lnTo>
                <a:lnTo>
                  <a:pt x="44649" y="441"/>
                </a:lnTo>
                <a:lnTo>
                  <a:pt x="441" y="44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6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ВЫБОР ФРЕЙМВОРКА</a:t>
            </a:r>
            <a:endParaRPr dirty="0"/>
          </a:p>
        </p:txBody>
      </p:sp>
      <p:sp>
        <p:nvSpPr>
          <p:cNvPr id="475" name="Google Shape;475;p46"/>
          <p:cNvSpPr txBox="1">
            <a:spLocks noGrp="1"/>
          </p:cNvSpPr>
          <p:nvPr>
            <p:ph type="title" idx="2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</a:t>
            </a:r>
            <a:endParaRPr dirty="0"/>
          </a:p>
        </p:txBody>
      </p:sp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ВЫБОР ФРЕЙМВОРКА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1"/>
          </p:nvPr>
        </p:nvSpPr>
        <p:spPr>
          <a:xfrm>
            <a:off x="1427100" y="1221400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Существует большое множество различных Фреймворков для создания игр на  </a:t>
            </a:r>
            <a:r>
              <a:rPr lang="en-US" dirty="0" smtClean="0"/>
              <a:t>Python</a:t>
            </a:r>
            <a:r>
              <a:rPr lang="ru-RU" dirty="0" smtClean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Я решил выбирать между</a:t>
            </a:r>
            <a:r>
              <a:rPr lang="en-US" dirty="0" smtClean="0"/>
              <a:t> </a:t>
            </a:r>
            <a:r>
              <a:rPr lang="en-US" dirty="0" err="1" smtClean="0"/>
              <a:t>Ren’Py</a:t>
            </a:r>
            <a:r>
              <a:rPr lang="ru-RU" dirty="0" smtClean="0"/>
              <a:t> и </a:t>
            </a:r>
            <a:r>
              <a:rPr lang="en-US" dirty="0" err="1" smtClean="0"/>
              <a:t>PyGame</a:t>
            </a:r>
            <a:r>
              <a:rPr lang="ru-RU" dirty="0"/>
              <a:t>.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87" y="1373800"/>
            <a:ext cx="2267015" cy="225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8"/>
          <p:cNvSpPr txBox="1">
            <a:spLocks noGrp="1"/>
          </p:cNvSpPr>
          <p:nvPr>
            <p:ph type="body" idx="1"/>
          </p:nvPr>
        </p:nvSpPr>
        <p:spPr>
          <a:xfrm>
            <a:off x="4624775" y="2123100"/>
            <a:ext cx="3294600" cy="13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 smtClean="0"/>
              <a:t>Ren</a:t>
            </a:r>
            <a:r>
              <a:rPr lang="en-US" dirty="0" smtClean="0"/>
              <a:t>’</a:t>
            </a:r>
            <a:r>
              <a:rPr lang="en" dirty="0" smtClean="0"/>
              <a:t>Py –</a:t>
            </a:r>
            <a:r>
              <a:rPr lang="ru-RU" dirty="0" smtClean="0"/>
              <a:t> движок для создания визуальных романов. </a:t>
            </a:r>
            <a:r>
              <a:rPr lang="ru-RU" dirty="0"/>
              <a:t>В </a:t>
            </a:r>
            <a:r>
              <a:rPr lang="ru-RU" dirty="0" err="1"/>
              <a:t>Ren'Py</a:t>
            </a:r>
            <a:r>
              <a:rPr lang="ru-RU" dirty="0"/>
              <a:t> используется простой язык, </a:t>
            </a:r>
            <a:r>
              <a:rPr lang="ru-RU" dirty="0" smtClean="0"/>
              <a:t>основанный </a:t>
            </a:r>
            <a:r>
              <a:rPr lang="ru-RU" dirty="0"/>
              <a:t>на тексте.</a:t>
            </a:r>
            <a:endParaRPr dirty="0"/>
          </a:p>
        </p:txBody>
      </p:sp>
      <p:sp>
        <p:nvSpPr>
          <p:cNvPr id="416" name="Google Shape;416;p38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ВЫБОР ФРЕЙМВОРКА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b="17164"/>
          <a:stretch/>
        </p:blipFill>
        <p:spPr>
          <a:xfrm>
            <a:off x="762025" y="349954"/>
            <a:ext cx="3810000" cy="39450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8"/>
          <p:cNvSpPr txBox="1">
            <a:spLocks noGrp="1"/>
          </p:cNvSpPr>
          <p:nvPr>
            <p:ph type="body" idx="1"/>
          </p:nvPr>
        </p:nvSpPr>
        <p:spPr>
          <a:xfrm>
            <a:off x="4624775" y="2123100"/>
            <a:ext cx="3294600" cy="13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/>
              <a:t>PyGame</a:t>
            </a:r>
            <a:r>
              <a:rPr lang="en-US" dirty="0" smtClean="0"/>
              <a:t> - </a:t>
            </a:r>
            <a:r>
              <a:rPr lang="ru-RU" dirty="0" smtClean="0"/>
              <a:t>простая </a:t>
            </a:r>
            <a:r>
              <a:rPr lang="ru-RU" dirty="0"/>
              <a:t>и </a:t>
            </a:r>
            <a:r>
              <a:rPr lang="ru-RU" dirty="0" smtClean="0"/>
              <a:t>популярная библиотека </a:t>
            </a:r>
            <a:r>
              <a:rPr lang="ru-RU" dirty="0"/>
              <a:t>для рисования и </a:t>
            </a:r>
            <a:r>
              <a:rPr lang="ru-RU" dirty="0" smtClean="0"/>
              <a:t>манипуляции с графическими объектами.</a:t>
            </a:r>
            <a:r>
              <a:rPr lang="en-US" dirty="0" smtClean="0"/>
              <a:t> </a:t>
            </a:r>
            <a:r>
              <a:rPr lang="ru-RU" dirty="0" smtClean="0"/>
              <a:t>Я решил остановиться на нем.</a:t>
            </a:r>
            <a:endParaRPr dirty="0"/>
          </a:p>
        </p:txBody>
      </p:sp>
      <p:sp>
        <p:nvSpPr>
          <p:cNvPr id="416" name="Google Shape;416;p38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ВЫБОР ФРЕЙМВОРКА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683045"/>
            <a:ext cx="3560099" cy="226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5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6"/>
          <p:cNvSpPr/>
          <p:nvPr/>
        </p:nvSpPr>
        <p:spPr>
          <a:xfrm>
            <a:off x="3874600" y="820825"/>
            <a:ext cx="1394746" cy="1394746"/>
          </a:xfrm>
          <a:custGeom>
            <a:avLst/>
            <a:gdLst/>
            <a:ahLst/>
            <a:cxnLst/>
            <a:rect l="l" t="t" r="r" b="b"/>
            <a:pathLst>
              <a:path w="45090" h="45090" extrusionOk="0">
                <a:moveTo>
                  <a:pt x="45090" y="45089"/>
                </a:moveTo>
                <a:lnTo>
                  <a:pt x="1" y="45089"/>
                </a:lnTo>
                <a:lnTo>
                  <a:pt x="1" y="0"/>
                </a:lnTo>
                <a:lnTo>
                  <a:pt x="45090" y="0"/>
                </a:lnTo>
                <a:close/>
                <a:moveTo>
                  <a:pt x="441" y="44649"/>
                </a:moveTo>
                <a:lnTo>
                  <a:pt x="44649" y="44649"/>
                </a:lnTo>
                <a:lnTo>
                  <a:pt x="44649" y="441"/>
                </a:lnTo>
                <a:lnTo>
                  <a:pt x="441" y="44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6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ВЫБОР ИГРЫ</a:t>
            </a:r>
            <a:endParaRPr dirty="0"/>
          </a:p>
        </p:txBody>
      </p:sp>
      <p:sp>
        <p:nvSpPr>
          <p:cNvPr id="475" name="Google Shape;475;p46"/>
          <p:cNvSpPr txBox="1">
            <a:spLocks noGrp="1"/>
          </p:cNvSpPr>
          <p:nvPr>
            <p:ph type="title" idx="2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2</a:t>
            </a:r>
            <a:endParaRPr dirty="0"/>
          </a:p>
        </p:txBody>
      </p:sp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274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al Project Proposa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92C35"/>
      </a:accent1>
      <a:accent2>
        <a:srgbClr val="475972"/>
      </a:accent2>
      <a:accent3>
        <a:srgbClr val="E9E2C9"/>
      </a:accent3>
      <a:accent4>
        <a:srgbClr val="FFDD6B"/>
      </a:accent4>
      <a:accent5>
        <a:srgbClr val="DCAE52"/>
      </a:accent5>
      <a:accent6>
        <a:srgbClr val="AF7132"/>
      </a:accent6>
      <a:hlink>
        <a:srgbClr val="DCAE5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1157</Words>
  <Application>Microsoft Office PowerPoint</Application>
  <PresentationFormat>Экран (16:9)</PresentationFormat>
  <Paragraphs>138</Paragraphs>
  <Slides>45</Slides>
  <Notes>45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45</vt:i4>
      </vt:variant>
    </vt:vector>
  </HeadingPairs>
  <TitlesOfParts>
    <vt:vector size="52" baseType="lpstr">
      <vt:lpstr>Arial</vt:lpstr>
      <vt:lpstr>Abel</vt:lpstr>
      <vt:lpstr>Montserrat</vt:lpstr>
      <vt:lpstr>Roboto Condensed Light</vt:lpstr>
      <vt:lpstr>Livvic</vt:lpstr>
      <vt:lpstr>Rubik Medium</vt:lpstr>
      <vt:lpstr>Custal Project Proposal by Slidesgo</vt:lpstr>
      <vt:lpstr>ИГРА ПРОЕКТ ПО PYTHON</vt:lpstr>
      <vt:lpstr>ЦЕЛИ И ЗАДАЧИ</vt:lpstr>
      <vt:lpstr>ЦЕЛИ И ЗАДАЧИ</vt:lpstr>
      <vt:lpstr>СОДЕРЖАНИЕ</vt:lpstr>
      <vt:lpstr>ВЫБОР ФРЕЙМВОРКА</vt:lpstr>
      <vt:lpstr>ВЫБОР ФРЕЙМВОРКА</vt:lpstr>
      <vt:lpstr>ВЫБОР ФРЕЙМВОРКА</vt:lpstr>
      <vt:lpstr>ВЫБОР ФРЕЙМВОРКА</vt:lpstr>
      <vt:lpstr>ВЫБОР ИГРЫ</vt:lpstr>
      <vt:lpstr>ВЫБОР ИГРЫ</vt:lpstr>
      <vt:lpstr>ВЫБОР ИГРЫ</vt:lpstr>
      <vt:lpstr>ВЫБОР ИГРЫ</vt:lpstr>
      <vt:lpstr>ГЕЙМПЛЕЙ</vt:lpstr>
      <vt:lpstr>ГЕЙМПЛЕЙ</vt:lpstr>
      <vt:lpstr>ГЕЙМПЛЕЙ</vt:lpstr>
      <vt:lpstr>КОД ИГРЫ</vt:lpstr>
      <vt:lpstr>КОД ИГРЫ</vt:lpstr>
      <vt:lpstr>КОД ИГРЫ</vt:lpstr>
      <vt:lpstr>КОД ИГРЫ</vt:lpstr>
      <vt:lpstr>КОД ИГРЫ</vt:lpstr>
      <vt:lpstr>КОД ИГРЫ</vt:lpstr>
      <vt:lpstr>КОД ИГРЫ</vt:lpstr>
      <vt:lpstr>КОД ИГРЫ</vt:lpstr>
      <vt:lpstr>КОД ИГРЫ</vt:lpstr>
      <vt:lpstr>КОД ИГРЫ</vt:lpstr>
      <vt:lpstr>КОД ИГРЫ</vt:lpstr>
      <vt:lpstr>КОД ИГРЫ</vt:lpstr>
      <vt:lpstr>ЗАВЕРШЕНИЕ ИГРЫ</vt:lpstr>
      <vt:lpstr>ЗАВЕРШЕНИЕ ИГРЫ</vt:lpstr>
      <vt:lpstr>ЗАВЕРШЕНИЕ ИГРЫ</vt:lpstr>
      <vt:lpstr>ЗАВЕРШЕНИЕ ИГРЫ</vt:lpstr>
      <vt:lpstr>ЗАВЕРШЕНИЕ ИГРЫ</vt:lpstr>
      <vt:lpstr>ЗАВЕРШЕНИЕ ИГРЫ</vt:lpstr>
      <vt:lpstr>ЗАВЕРШЕНИЕ ИГРЫ</vt:lpstr>
      <vt:lpstr>ДИЗАЙН</vt:lpstr>
      <vt:lpstr>ДИЗАЙН</vt:lpstr>
      <vt:lpstr>ДИЗАЙН</vt:lpstr>
      <vt:lpstr>ДИЗАЙН</vt:lpstr>
      <vt:lpstr>ДИЗАЙН</vt:lpstr>
      <vt:lpstr>ДИЗАЙН</vt:lpstr>
      <vt:lpstr>ДИЗАЙН</vt:lpstr>
      <vt:lpstr>ВЫВОДЫ</vt:lpstr>
      <vt:lpstr>ВЫВОДЫ</vt:lpstr>
      <vt:lpstr>СПАСИБО ЗА ВНИМНИЕ!</vt:lpstr>
      <vt:lpstr>ССЫЛКИ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ПРОЕКТ ПО PYTHON</dc:title>
  <dc:creator>Евгений Бачурин</dc:creator>
  <cp:lastModifiedBy>Евгений Бачурин</cp:lastModifiedBy>
  <cp:revision>47</cp:revision>
  <dcterms:modified xsi:type="dcterms:W3CDTF">2022-06-19T18:54:26Z</dcterms:modified>
</cp:coreProperties>
</file>